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258" r:id="rId4"/>
    <p:sldId id="259" r:id="rId5"/>
    <p:sldId id="261" r:id="rId6"/>
    <p:sldId id="351" r:id="rId7"/>
    <p:sldId id="352" r:id="rId8"/>
    <p:sldId id="283" r:id="rId9"/>
    <p:sldId id="349" r:id="rId10"/>
    <p:sldId id="355" r:id="rId11"/>
    <p:sldId id="260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75" r:id="rId24"/>
    <p:sldId id="376" r:id="rId25"/>
    <p:sldId id="377" r:id="rId26"/>
    <p:sldId id="379" r:id="rId27"/>
    <p:sldId id="380" r:id="rId28"/>
    <p:sldId id="367" r:id="rId29"/>
    <p:sldId id="381" r:id="rId30"/>
    <p:sldId id="382" r:id="rId31"/>
    <p:sldId id="383" r:id="rId32"/>
    <p:sldId id="384" r:id="rId33"/>
    <p:sldId id="385" r:id="rId34"/>
    <p:sldId id="387" r:id="rId35"/>
    <p:sldId id="368" r:id="rId36"/>
    <p:sldId id="369" r:id="rId37"/>
    <p:sldId id="386" r:id="rId38"/>
    <p:sldId id="388" r:id="rId39"/>
    <p:sldId id="389" r:id="rId40"/>
    <p:sldId id="370" r:id="rId41"/>
    <p:sldId id="371" r:id="rId42"/>
    <p:sldId id="372" r:id="rId43"/>
    <p:sldId id="373" r:id="rId44"/>
    <p:sldId id="374" r:id="rId45"/>
    <p:sldId id="353" r:id="rId46"/>
    <p:sldId id="354" r:id="rId47"/>
    <p:sldId id="262" r:id="rId48"/>
    <p:sldId id="282" r:id="rId4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52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F4C5E8C-BBB0-45BD-9DBD-E7082EC8C4ED}" type="datetimeFigureOut">
              <a:rPr lang="en-US" smtClean="0"/>
              <a:t>07/09/2022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99ABF0A-8F11-4933-8AD1-3DC2FE741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02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E2335F9-F099-44FF-9F4C-77961DA47F2F}" type="datetimeFigureOut">
              <a:rPr lang="en-US" smtClean="0"/>
              <a:t>07/09/2022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FB5679E-004F-4688-A6A5-DFE4D1FCD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07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fr-FR"/>
          </a:p>
        </p:txBody>
      </p:sp>
      <p:sp>
        <p:nvSpPr>
          <p:cNvPr id="604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 cap="flat"/>
        </p:spPr>
      </p:sp>
    </p:spTree>
    <p:extLst>
      <p:ext uri="{BB962C8B-B14F-4D97-AF65-F5344CB8AC3E}">
        <p14:creationId xmlns:p14="http://schemas.microsoft.com/office/powerpoint/2010/main" val="2516185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fr-FR"/>
          </a:p>
        </p:txBody>
      </p:sp>
      <p:sp>
        <p:nvSpPr>
          <p:cNvPr id="10342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 cap="flat"/>
        </p:spPr>
      </p:sp>
    </p:spTree>
    <p:extLst>
      <p:ext uri="{BB962C8B-B14F-4D97-AF65-F5344CB8AC3E}">
        <p14:creationId xmlns:p14="http://schemas.microsoft.com/office/powerpoint/2010/main" val="2677555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xmlns="" id="{87B964C8-B206-4756-A849-B72FFE71CA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79054E0-CF18-4A53-94CF-18051943A9B8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xmlns="" id="{AB71044A-3063-406F-BEAC-23FF8B81A2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xmlns="" id="{06FC8689-69C2-48EF-8F3E-DBAF052890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553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6B5C4D7-C7EA-4A67-8F2A-CB52B9642DF6}" type="slidenum">
              <a:rPr lang="en-US" altLang="en-US" sz="1200"/>
              <a:pPr eaLnBrk="1" hangingPunct="1"/>
              <a:t>41</a:t>
            </a:fld>
            <a:endParaRPr lang="en-US" altLang="en-US" sz="1200"/>
          </a:p>
        </p:txBody>
      </p:sp>
      <p:sp>
        <p:nvSpPr>
          <p:cNvPr id="7885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78852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3" name="Slide Number Placeholder 3"/>
          <p:cNvSpPr txBox="1">
            <a:spLocks noGrp="1"/>
          </p:cNvSpPr>
          <p:nvPr/>
        </p:nvSpPr>
        <p:spPr bwMode="auto">
          <a:xfrm>
            <a:off x="3970160" y="8829573"/>
            <a:ext cx="3038604" cy="465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92F44848-06F1-4DD4-9233-797AA16617B1}" type="slidenum">
              <a:rPr lang="en-US" altLang="en-US" sz="1200">
                <a:latin typeface="Arial" charset="0"/>
              </a:rPr>
              <a:pPr algn="r" eaLnBrk="1" hangingPunct="1"/>
              <a:t>41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422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B373-F067-4B98-B1FF-FB293BFF55AF}" type="datetimeFigureOut">
              <a:rPr lang="en-US" smtClean="0"/>
              <a:t>07/09/2022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E057A-AEDA-4460-A776-D97E60B6A4B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B373-F067-4B98-B1FF-FB293BFF55AF}" type="datetimeFigureOut">
              <a:rPr lang="en-US" smtClean="0"/>
              <a:t>07/09/2022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E057A-AEDA-4460-A776-D97E60B6A4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B373-F067-4B98-B1FF-FB293BFF55AF}" type="datetimeFigureOut">
              <a:rPr lang="en-US" smtClean="0"/>
              <a:t>07/09/2022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E057A-AEDA-4460-A776-D97E60B6A4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B373-F067-4B98-B1FF-FB293BFF55AF}" type="datetimeFigureOut">
              <a:rPr lang="en-US" smtClean="0"/>
              <a:t>07/09/2022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E057A-AEDA-4460-A776-D97E60B6A4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B373-F067-4B98-B1FF-FB293BFF55AF}" type="datetimeFigureOut">
              <a:rPr lang="en-US" smtClean="0"/>
              <a:t>07/09/2022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E057A-AEDA-4460-A776-D97E60B6A4B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B373-F067-4B98-B1FF-FB293BFF55AF}" type="datetimeFigureOut">
              <a:rPr lang="en-US" smtClean="0"/>
              <a:t>07/09/2022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E057A-AEDA-4460-A776-D97E60B6A4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B373-F067-4B98-B1FF-FB293BFF55AF}" type="datetimeFigureOut">
              <a:rPr lang="en-US" smtClean="0"/>
              <a:t>07/09/2022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E057A-AEDA-4460-A776-D97E60B6A4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B373-F067-4B98-B1FF-FB293BFF55AF}" type="datetimeFigureOut">
              <a:rPr lang="en-US" smtClean="0"/>
              <a:t>07/09/2022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E057A-AEDA-4460-A776-D97E60B6A4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B373-F067-4B98-B1FF-FB293BFF55AF}" type="datetimeFigureOut">
              <a:rPr lang="en-US" smtClean="0"/>
              <a:t>07/09/2022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E057A-AEDA-4460-A776-D97E60B6A4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B373-F067-4B98-B1FF-FB293BFF55AF}" type="datetimeFigureOut">
              <a:rPr lang="en-US" smtClean="0"/>
              <a:t>07/09/2022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E057A-AEDA-4460-A776-D97E60B6A4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B373-F067-4B98-B1FF-FB293BFF55AF}" type="datetimeFigureOut">
              <a:rPr lang="en-US" smtClean="0"/>
              <a:t>07/09/2022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DBE057A-AEDA-4460-A776-D97E60B6A4B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0EB373-F067-4B98-B1FF-FB293BFF55AF}" type="datetimeFigureOut">
              <a:rPr lang="en-US" smtClean="0"/>
              <a:t>07/09/2022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DBE057A-AEDA-4460-A776-D97E60B6A4B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  <p:pic>
        <p:nvPicPr>
          <p:cNvPr id="14" name="Picture 7" descr="LogoBenhVienDHYD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-1"/>
            <a:ext cx="1032276" cy="1025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27" y="10484"/>
            <a:ext cx="985673" cy="10330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hp\Desktop\Dang%20lam%20viec%202020\cat%20tri%20Harmonic.m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CÁC P</a:t>
            </a:r>
            <a:r>
              <a:rPr lang="vi-VN"/>
              <a:t>HƯƠNG PHÁ</a:t>
            </a:r>
            <a:r>
              <a:rPr lang="en-US"/>
              <a:t>P PHẪU THUẬT TRĨ KHÔNG DÙNG MÁY BẤM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038600"/>
            <a:ext cx="7854696" cy="175260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Lê Châu Hoàng Quốc Chương</a:t>
            </a:r>
          </a:p>
          <a:p>
            <a:r>
              <a:rPr lang="en-US"/>
              <a:t>Khoa Hậu môn-trực tràng</a:t>
            </a:r>
          </a:p>
          <a:p>
            <a:r>
              <a:rPr lang="en-US"/>
              <a:t>Bệnh viện Đại học Y Dược TPHCM</a:t>
            </a:r>
          </a:p>
          <a:p>
            <a:r>
              <a:rPr lang="en-US"/>
              <a:t>Email: haumontructrang@umc.edu.vn </a:t>
            </a:r>
          </a:p>
        </p:txBody>
      </p:sp>
    </p:spTree>
    <p:extLst>
      <p:ext uri="{BB962C8B-B14F-4D97-AF65-F5344CB8AC3E}">
        <p14:creationId xmlns:p14="http://schemas.microsoft.com/office/powerpoint/2010/main" val="68505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95400" y="228600"/>
            <a:ext cx="6629107" cy="720725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>
            <a:normAutofit fontScale="90000"/>
          </a:bodyPr>
          <a:lstStyle/>
          <a:p>
            <a:pPr algn="ctr" eaLnBrk="1" hangingPunct="1">
              <a:defRPr/>
            </a:pP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YẾU TỐ THUẬN LỢI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0600" y="1241425"/>
            <a:ext cx="7315200" cy="554037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tabLst>
                <a:tab pos="1262063" algn="l"/>
                <a:tab pos="3425825" algn="l"/>
              </a:tabLst>
            </a:pPr>
            <a:r>
              <a:rPr lang="en-US" altLang="en-US" sz="1900">
                <a:solidFill>
                  <a:srgbClr val="00FF00"/>
                </a:solidFill>
                <a:latin typeface="VNI-Times" pitchFamily="2" charset="0"/>
              </a:rPr>
              <a:t>Tö theá ñöùng</a:t>
            </a:r>
          </a:p>
          <a:p>
            <a:pPr lvl="1" eaLnBrk="1" hangingPunct="1">
              <a:lnSpc>
                <a:spcPct val="110000"/>
              </a:lnSpc>
              <a:tabLst>
                <a:tab pos="1262063" algn="l"/>
                <a:tab pos="3425825" algn="l"/>
              </a:tabLst>
            </a:pPr>
            <a:r>
              <a:rPr lang="en-US" altLang="en-US" sz="1800">
                <a:latin typeface="VNI-Times" pitchFamily="2" charset="0"/>
              </a:rPr>
              <a:t>Naèm aùp löïc TM tró laø 25cm nöôùc, Ñöùng laø 75cm nöôùc</a:t>
            </a:r>
          </a:p>
          <a:p>
            <a:pPr lvl="1" eaLnBrk="1" hangingPunct="1">
              <a:lnSpc>
                <a:spcPct val="110000"/>
              </a:lnSpc>
              <a:tabLst>
                <a:tab pos="1262063" algn="l"/>
                <a:tab pos="3425825" algn="l"/>
              </a:tabLst>
            </a:pPr>
            <a:r>
              <a:rPr lang="en-US" altLang="en-US" sz="1800">
                <a:latin typeface="VNI-Times" pitchFamily="2" charset="0"/>
              </a:rPr>
              <a:t>Gaëp ôû nhöõng ngöôøi ñöùng laâu, ngoài nhieàu</a:t>
            </a:r>
          </a:p>
          <a:p>
            <a:pPr eaLnBrk="1" hangingPunct="1">
              <a:lnSpc>
                <a:spcPct val="150000"/>
              </a:lnSpc>
              <a:tabLst>
                <a:tab pos="1262063" algn="l"/>
                <a:tab pos="3425825" algn="l"/>
              </a:tabLst>
            </a:pPr>
            <a:r>
              <a:rPr lang="en-US" altLang="en-US" sz="1900">
                <a:solidFill>
                  <a:srgbClr val="00FF00"/>
                </a:solidFill>
                <a:latin typeface="VNI-Times" pitchFamily="2" charset="0"/>
              </a:rPr>
              <a:t>Taùo boùn</a:t>
            </a:r>
          </a:p>
          <a:p>
            <a:pPr lvl="1" eaLnBrk="1" hangingPunct="1">
              <a:lnSpc>
                <a:spcPct val="110000"/>
              </a:lnSpc>
              <a:tabLst>
                <a:tab pos="1262063" algn="l"/>
                <a:tab pos="3425825" algn="l"/>
              </a:tabLst>
            </a:pPr>
            <a:r>
              <a:rPr lang="en-US" altLang="en-US" sz="1800">
                <a:latin typeface="VNI-Times" pitchFamily="2" charset="0"/>
              </a:rPr>
              <a:t>Raën aùp löïc trong loøng oáng HM taêng leân gaáp 10 laàn</a:t>
            </a:r>
          </a:p>
          <a:p>
            <a:pPr eaLnBrk="1" hangingPunct="1">
              <a:lnSpc>
                <a:spcPct val="150000"/>
              </a:lnSpc>
              <a:tabLst>
                <a:tab pos="1262063" algn="l"/>
                <a:tab pos="3425825" algn="l"/>
              </a:tabLst>
            </a:pPr>
            <a:r>
              <a:rPr lang="en-US" altLang="en-US" sz="1900">
                <a:solidFill>
                  <a:srgbClr val="00FF00"/>
                </a:solidFill>
                <a:latin typeface="VNI-Times" pitchFamily="2" charset="0"/>
              </a:rPr>
              <a:t>Hoäi chöùng lî</a:t>
            </a:r>
          </a:p>
          <a:p>
            <a:pPr lvl="1" eaLnBrk="1" hangingPunct="1">
              <a:lnSpc>
                <a:spcPct val="110000"/>
              </a:lnSpc>
              <a:tabLst>
                <a:tab pos="1262063" algn="l"/>
                <a:tab pos="3425825" algn="l"/>
              </a:tabLst>
            </a:pPr>
            <a:r>
              <a:rPr lang="en-US" altLang="en-US" sz="1800">
                <a:latin typeface="VNI-Times" pitchFamily="2" charset="0"/>
              </a:rPr>
              <a:t>Ñaïi tieän nhieàu laàn vaø phaûi raën nhieàu</a:t>
            </a:r>
          </a:p>
          <a:p>
            <a:pPr eaLnBrk="1" hangingPunct="1">
              <a:lnSpc>
                <a:spcPct val="150000"/>
              </a:lnSpc>
              <a:tabLst>
                <a:tab pos="1262063" algn="l"/>
                <a:tab pos="3425825" algn="l"/>
              </a:tabLst>
            </a:pPr>
            <a:r>
              <a:rPr lang="en-US" altLang="en-US" sz="1900">
                <a:solidFill>
                  <a:srgbClr val="00FF00"/>
                </a:solidFill>
                <a:latin typeface="VNI-Times" pitchFamily="2" charset="0"/>
              </a:rPr>
              <a:t>Taêng aùp löïc oå buïng</a:t>
            </a:r>
          </a:p>
          <a:p>
            <a:pPr lvl="1" eaLnBrk="1" hangingPunct="1">
              <a:lnSpc>
                <a:spcPct val="110000"/>
              </a:lnSpc>
              <a:tabLst>
                <a:tab pos="1262063" algn="l"/>
                <a:tab pos="3425825" algn="l"/>
              </a:tabLst>
            </a:pPr>
            <a:r>
              <a:rPr lang="en-US" altLang="en-US" sz="1800">
                <a:latin typeface="VNI-Times" pitchFamily="2" charset="0"/>
              </a:rPr>
              <a:t>Caûn trôû maùu tónh maïch trôû veà</a:t>
            </a:r>
          </a:p>
          <a:p>
            <a:pPr lvl="1" eaLnBrk="1" hangingPunct="1">
              <a:lnSpc>
                <a:spcPct val="110000"/>
              </a:lnSpc>
              <a:tabLst>
                <a:tab pos="1262063" algn="l"/>
                <a:tab pos="3425825" algn="l"/>
              </a:tabLst>
            </a:pPr>
            <a:r>
              <a:rPr lang="en-US" altLang="en-US" sz="1800">
                <a:latin typeface="VNI-Times" pitchFamily="2" charset="0"/>
              </a:rPr>
              <a:t>Ho nhieàu, suy tim, xô gan, u xô TTL, raën ñeû, lao ñoäng naëng </a:t>
            </a:r>
          </a:p>
          <a:p>
            <a:pPr eaLnBrk="1" hangingPunct="1">
              <a:lnSpc>
                <a:spcPct val="150000"/>
              </a:lnSpc>
              <a:tabLst>
                <a:tab pos="1262063" algn="l"/>
                <a:tab pos="3425825" algn="l"/>
              </a:tabLst>
            </a:pPr>
            <a:r>
              <a:rPr lang="en-US" altLang="en-US" sz="1900">
                <a:solidFill>
                  <a:srgbClr val="00FF00"/>
                </a:solidFill>
                <a:latin typeface="VNI-Times" pitchFamily="2" charset="0"/>
              </a:rPr>
              <a:t>U böôùu HMTT</a:t>
            </a:r>
          </a:p>
          <a:p>
            <a:pPr lvl="1" eaLnBrk="1" hangingPunct="1">
              <a:lnSpc>
                <a:spcPct val="110000"/>
              </a:lnSpc>
              <a:tabLst>
                <a:tab pos="1262063" algn="l"/>
                <a:tab pos="3425825" algn="l"/>
              </a:tabLst>
            </a:pPr>
            <a:r>
              <a:rPr lang="en-US" altLang="en-US" sz="1800">
                <a:latin typeface="VNI-Times" pitchFamily="2" charset="0"/>
              </a:rPr>
              <a:t>U to cheøn eùp, caûn maùu tónh maïch trôû veà</a:t>
            </a:r>
          </a:p>
          <a:p>
            <a:pPr lvl="1" eaLnBrk="1" hangingPunct="1">
              <a:lnSpc>
                <a:spcPct val="110000"/>
              </a:lnSpc>
              <a:tabLst>
                <a:tab pos="1262063" algn="l"/>
                <a:tab pos="3425825" algn="l"/>
              </a:tabLst>
            </a:pPr>
            <a:r>
              <a:rPr lang="en-US" altLang="en-US" sz="1800">
                <a:latin typeface="VNI-Times" pitchFamily="2" charset="0"/>
              </a:rPr>
              <a:t>xeáp vaøo loaïi </a:t>
            </a:r>
            <a:r>
              <a:rPr lang="en-US" altLang="en-US" sz="1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NI-Times" pitchFamily="2" charset="0"/>
              </a:rPr>
              <a:t>Tró trieäu chöùng </a:t>
            </a:r>
          </a:p>
        </p:txBody>
      </p:sp>
    </p:spTree>
    <p:extLst>
      <p:ext uri="{BB962C8B-B14F-4D97-AF65-F5344CB8AC3E}">
        <p14:creationId xmlns:p14="http://schemas.microsoft.com/office/powerpoint/2010/main" val="257749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760" y="838200"/>
            <a:ext cx="6858000" cy="6858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600"/>
              <a:t>BỆNH TRĨ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362200"/>
            <a:ext cx="8991600" cy="3763963"/>
          </a:xfrm>
        </p:spPr>
        <p:txBody>
          <a:bodyPr>
            <a:normAutofit lnSpcReduction="10000"/>
          </a:bodyPr>
          <a:lstStyle/>
          <a:p>
            <a:r>
              <a:rPr lang="en-US" sz="2800"/>
              <a:t>Đứng lâu</a:t>
            </a:r>
          </a:p>
          <a:p>
            <a:r>
              <a:rPr lang="en-US" sz="2800"/>
              <a:t>Ngồi nhiều (tài xế, thợ may, nhân viên văn phòng)</a:t>
            </a:r>
          </a:p>
          <a:p>
            <a:r>
              <a:rPr lang="en-US" sz="2800"/>
              <a:t>Táo bón kéo dài</a:t>
            </a:r>
          </a:p>
          <a:p>
            <a:r>
              <a:rPr lang="en-US" sz="2800"/>
              <a:t>Hội chứng lỵ</a:t>
            </a:r>
          </a:p>
          <a:p>
            <a:r>
              <a:rPr lang="en-US" sz="2800"/>
              <a:t>Hội chứng ruột kích thích</a:t>
            </a:r>
          </a:p>
          <a:p>
            <a:r>
              <a:rPr lang="vi-VN" sz="2800"/>
              <a:t>Tăng áp lực ổ bụng</a:t>
            </a:r>
            <a:r>
              <a:rPr lang="en-US" sz="2800"/>
              <a:t> (có thai, sanh đẻ, khiêng vác nặng)</a:t>
            </a:r>
            <a:endParaRPr lang="vi-VN" sz="2800"/>
          </a:p>
          <a:p>
            <a:r>
              <a:rPr lang="vi-VN" sz="2800"/>
              <a:t>U bướu hậu môn trực tràng và vùng chung quanh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99360" y="168399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 TỐ NGUY CƠ</a:t>
            </a:r>
          </a:p>
        </p:txBody>
      </p:sp>
    </p:spTree>
    <p:extLst>
      <p:ext uri="{BB962C8B-B14F-4D97-AF65-F5344CB8AC3E}">
        <p14:creationId xmlns:p14="http://schemas.microsoft.com/office/powerpoint/2010/main" val="15446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95400" y="246064"/>
            <a:ext cx="6781799" cy="720725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>
            <a:normAutofit fontScale="90000"/>
          </a:bodyPr>
          <a:lstStyle/>
          <a:p>
            <a:pPr eaLnBrk="1" hangingPunct="1">
              <a:defRPr/>
            </a:pPr>
            <a:r>
              <a:rPr lang="en-US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NGUYÊN TẮC ĐIỀU TRỊ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" y="965201"/>
            <a:ext cx="8994483" cy="5435599"/>
          </a:xfrm>
          <a:noFill/>
        </p:spPr>
        <p:txBody>
          <a:bodyPr>
            <a:normAutofit fontScale="92500"/>
          </a:bodyPr>
          <a:lstStyle/>
          <a:p>
            <a:pPr eaLnBrk="1" hangingPunct="1">
              <a:lnSpc>
                <a:spcPct val="190000"/>
              </a:lnSpc>
            </a:pPr>
            <a:endParaRPr lang="en-US" altLang="en-US" sz="2100">
              <a:solidFill>
                <a:srgbClr val="00FF00"/>
              </a:solidFill>
              <a:latin typeface="VNI-Times" pitchFamily="2" charset="0"/>
            </a:endParaRPr>
          </a:p>
          <a:p>
            <a:pPr eaLnBrk="1" hangingPunct="1">
              <a:lnSpc>
                <a:spcPct val="190000"/>
              </a:lnSpc>
            </a:pPr>
            <a:r>
              <a:rPr lang="en-US" altLang="en-US" sz="2100">
                <a:solidFill>
                  <a:srgbClr val="00FF00"/>
                </a:solidFill>
                <a:latin typeface="VNI-Times" pitchFamily="2" charset="0"/>
              </a:rPr>
              <a:t>1.</a:t>
            </a:r>
            <a:r>
              <a:rPr lang="en-US" altLang="en-US" sz="2100">
                <a:latin typeface="VNI-Times" pitchFamily="2" charset="0"/>
              </a:rPr>
              <a:t> Khoâng can thieäp tró trieäu chöùng, tröø khi coù bieán chöùng.  Lưu yù  B</a:t>
            </a:r>
            <a:r>
              <a:rPr lang="en-US" altLang="en-US" sz="2100"/>
              <a:t>ệnh lý kết hợp : enterocele</a:t>
            </a:r>
            <a:endParaRPr lang="en-US" altLang="en-US" sz="2100">
              <a:latin typeface="VNI-Times" pitchFamily="2" charset="0"/>
            </a:endParaRPr>
          </a:p>
          <a:p>
            <a:pPr eaLnBrk="1" hangingPunct="1">
              <a:lnSpc>
                <a:spcPct val="190000"/>
              </a:lnSpc>
            </a:pPr>
            <a:r>
              <a:rPr lang="en-US" altLang="en-US" sz="2100">
                <a:solidFill>
                  <a:srgbClr val="00FF00"/>
                </a:solidFill>
                <a:latin typeface="VNI-Times" pitchFamily="2" charset="0"/>
              </a:rPr>
              <a:t>2.</a:t>
            </a:r>
            <a:r>
              <a:rPr lang="en-US" altLang="en-US" sz="2100">
                <a:latin typeface="VNI-Times" pitchFamily="2" charset="0"/>
              </a:rPr>
              <a:t> Tröôùc khi ñieàu trò ñaëc hieäu phaûi ñieàu chænh caùc roái loaïn ñaïi tieän</a:t>
            </a:r>
          </a:p>
          <a:p>
            <a:pPr eaLnBrk="1" hangingPunct="1">
              <a:lnSpc>
                <a:spcPct val="190000"/>
              </a:lnSpc>
            </a:pPr>
            <a:r>
              <a:rPr lang="en-US" altLang="en-US" sz="2100">
                <a:solidFill>
                  <a:srgbClr val="00FF00"/>
                </a:solidFill>
                <a:latin typeface="VNI-Times" pitchFamily="2" charset="0"/>
              </a:rPr>
              <a:t>3.</a:t>
            </a:r>
            <a:r>
              <a:rPr lang="en-US" altLang="en-US" sz="2100">
                <a:latin typeface="VNI-Times" pitchFamily="2" charset="0"/>
              </a:rPr>
              <a:t> Duøng caùc phöông phaùp ít xaâm haïi tröôùc</a:t>
            </a:r>
          </a:p>
          <a:p>
            <a:pPr eaLnBrk="1" hangingPunct="1">
              <a:lnSpc>
                <a:spcPct val="190000"/>
              </a:lnSpc>
            </a:pPr>
            <a:r>
              <a:rPr lang="en-US" altLang="en-US" sz="2100">
                <a:latin typeface="VNI-Times" pitchFamily="2" charset="0"/>
              </a:rPr>
              <a:t> </a:t>
            </a:r>
            <a:r>
              <a:rPr lang="en-US" altLang="en-US" sz="2100">
                <a:solidFill>
                  <a:srgbClr val="00FF00"/>
                </a:solidFill>
                <a:latin typeface="VNI-Times" pitchFamily="2" charset="0"/>
              </a:rPr>
              <a:t>4.</a:t>
            </a:r>
            <a:r>
              <a:rPr lang="en-US" altLang="en-US" sz="2100">
                <a:latin typeface="VNI-Times" pitchFamily="2" charset="0"/>
              </a:rPr>
              <a:t> Thöông toån tró coù nhieàu möùc ñoä, phaûi choïn phöông phaùp ñieàu trò thích hôïp</a:t>
            </a:r>
          </a:p>
          <a:p>
            <a:pPr eaLnBrk="1" hangingPunct="1">
              <a:lnSpc>
                <a:spcPct val="190000"/>
              </a:lnSpc>
            </a:pPr>
            <a:r>
              <a:rPr lang="en-US" altLang="en-US" sz="2100">
                <a:solidFill>
                  <a:srgbClr val="00FF00"/>
                </a:solidFill>
                <a:latin typeface="VNI-Times" pitchFamily="2" charset="0"/>
              </a:rPr>
              <a:t>5.</a:t>
            </a:r>
            <a:r>
              <a:rPr lang="en-US" altLang="en-US" sz="2100">
                <a:latin typeface="VNI-Times" pitchFamily="2" charset="0"/>
              </a:rPr>
              <a:t> Neáu coù caùc thöông toån khaùc ñi keøm coù theå ñieàu trò cuøng laàn</a:t>
            </a:r>
          </a:p>
          <a:p>
            <a:pPr eaLnBrk="1" hangingPunct="1">
              <a:lnSpc>
                <a:spcPct val="190000"/>
              </a:lnSpc>
            </a:pPr>
            <a:r>
              <a:rPr lang="en-US" altLang="en-US" sz="2100">
                <a:solidFill>
                  <a:srgbClr val="00FF00"/>
                </a:solidFill>
                <a:latin typeface="VNI-Times" pitchFamily="2" charset="0"/>
              </a:rPr>
              <a:t>6.</a:t>
            </a:r>
            <a:r>
              <a:rPr lang="en-US" altLang="en-US" sz="2100">
                <a:latin typeface="VNI-Times" pitchFamily="2" charset="0"/>
              </a:rPr>
              <a:t> Khoâng ñöôïc gaây neân nhöõng haäu quaû xaáu hôn caùc roái loaïn do beänh tró gaây neân</a:t>
            </a:r>
          </a:p>
        </p:txBody>
      </p:sp>
    </p:spTree>
    <p:extLst>
      <p:ext uri="{BB962C8B-B14F-4D97-AF65-F5344CB8AC3E}">
        <p14:creationId xmlns:p14="http://schemas.microsoft.com/office/powerpoint/2010/main" val="333605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599" y="152400"/>
            <a:ext cx="6587067" cy="1143000"/>
          </a:xfr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fr-FR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Tiêu chuẩn chọn lựa </a:t>
            </a:r>
            <a:endParaRPr lang="fr-FR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5022" y="1925053"/>
            <a:ext cx="8474885" cy="4114800"/>
          </a:xfrm>
          <a:noFill/>
          <a:ln/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fr-FR">
                <a:latin typeface="Albertus Extra Bold" pitchFamily="34" charset="0"/>
              </a:rPr>
              <a:t>Trĩ có triệu chứng</a:t>
            </a:r>
            <a:endParaRPr lang="fr-FR" dirty="0">
              <a:latin typeface="Albertus Extra 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fr-FR">
                <a:latin typeface="Albertus Extra Bold" pitchFamily="34" charset="0"/>
              </a:rPr>
              <a:t>Xác nhận trĩ là nguyên nhân của các triệu chứng</a:t>
            </a:r>
            <a:endParaRPr lang="fr-FR" dirty="0">
              <a:latin typeface="Albertus Extra 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fr-FR">
                <a:latin typeface="Albertus Extra Bold" pitchFamily="34" charset="0"/>
              </a:rPr>
              <a:t>Bản chất và hiệu quả của các điều trị trước đó</a:t>
            </a:r>
            <a:endParaRPr lang="fr-FR" dirty="0">
              <a:latin typeface="Albertus Extra 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fr-FR">
                <a:latin typeface="Albertus Extra Bold" pitchFamily="34" charset="0"/>
              </a:rPr>
              <a:t>Có hay không có đồng thời trĩ ngoại có triệu chứng</a:t>
            </a:r>
            <a:endParaRPr lang="fr-FR" dirty="0">
              <a:latin typeface="Albertus Extra 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fr-FR">
                <a:latin typeface="Albertus Extra Bold" pitchFamily="34" charset="0"/>
              </a:rPr>
              <a:t>Triệu chứng nổi trội</a:t>
            </a:r>
            <a:endParaRPr lang="fr-FR" dirty="0">
              <a:latin typeface="Albertus Extra 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fr-FR">
                <a:latin typeface="Albertus Extra Bold" pitchFamily="34" charset="0"/>
              </a:rPr>
              <a:t>Mức độ bệnh </a:t>
            </a:r>
            <a:endParaRPr lang="fr-FR" dirty="0">
              <a:latin typeface="Albertus Extra Bold" pitchFamily="34" charset="0"/>
            </a:endParaRPr>
          </a:p>
          <a:p>
            <a:pPr algn="just">
              <a:buFont typeface="Monotype Sorts" pitchFamily="2" charset="2"/>
              <a:buNone/>
            </a:pPr>
            <a:endParaRPr lang="fr-FR" dirty="0">
              <a:latin typeface="Albertus Extra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1718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AutoShape 3"/>
          <p:cNvSpPr>
            <a:spLocks noChangeArrowheads="1"/>
          </p:cNvSpPr>
          <p:nvPr/>
        </p:nvSpPr>
        <p:spPr bwMode="auto">
          <a:xfrm>
            <a:off x="750712" y="1530350"/>
            <a:ext cx="3798711" cy="4483100"/>
          </a:xfrm>
          <a:prstGeom prst="triangle">
            <a:avLst>
              <a:gd name="adj" fmla="val 49995"/>
            </a:avLst>
          </a:prstGeom>
          <a:solidFill>
            <a:srgbClr val="FAFD00"/>
          </a:solidFill>
          <a:ln w="12700">
            <a:solidFill>
              <a:srgbClr val="FC0128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2404" name="Line 4"/>
          <p:cNvSpPr>
            <a:spLocks noChangeShapeType="1"/>
          </p:cNvSpPr>
          <p:nvPr/>
        </p:nvSpPr>
        <p:spPr bwMode="auto">
          <a:xfrm>
            <a:off x="2125133" y="28956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02405" name="Line 5"/>
          <p:cNvSpPr>
            <a:spLocks noChangeShapeType="1"/>
          </p:cNvSpPr>
          <p:nvPr/>
        </p:nvSpPr>
        <p:spPr bwMode="auto">
          <a:xfrm>
            <a:off x="1600200" y="3962400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1797756" y="4573590"/>
            <a:ext cx="1958622" cy="5822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>
              <a:spcBef>
                <a:spcPct val="50000"/>
              </a:spcBef>
            </a:pPr>
            <a:r>
              <a:rPr lang="fr-FR" sz="3200" b="1">
                <a:solidFill>
                  <a:srgbClr val="FC0128"/>
                </a:solidFill>
              </a:rPr>
              <a:t>75</a:t>
            </a:r>
            <a:r>
              <a:rPr lang="fr-FR">
                <a:solidFill>
                  <a:srgbClr val="FC0128"/>
                </a:solidFill>
              </a:rPr>
              <a:t> %</a:t>
            </a:r>
          </a:p>
        </p:txBody>
      </p:sp>
      <p:sp>
        <p:nvSpPr>
          <p:cNvPr id="102407" name="Rectangle 7"/>
          <p:cNvSpPr>
            <a:spLocks noChangeArrowheads="1"/>
          </p:cNvSpPr>
          <p:nvPr/>
        </p:nvSpPr>
        <p:spPr bwMode="auto">
          <a:xfrm>
            <a:off x="1916289" y="3506788"/>
            <a:ext cx="1123244" cy="5822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defTabSz="762000">
              <a:spcBef>
                <a:spcPct val="50000"/>
              </a:spcBef>
            </a:pPr>
            <a:r>
              <a:rPr lang="fr-FR" sz="3200" b="1">
                <a:solidFill>
                  <a:srgbClr val="FC0128"/>
                </a:solidFill>
              </a:rPr>
              <a:t>20%</a:t>
            </a:r>
          </a:p>
        </p:txBody>
      </p:sp>
      <p:sp>
        <p:nvSpPr>
          <p:cNvPr id="102408" name="Rectangle 8"/>
          <p:cNvSpPr>
            <a:spLocks noChangeArrowheads="1"/>
          </p:cNvSpPr>
          <p:nvPr/>
        </p:nvSpPr>
        <p:spPr bwMode="auto">
          <a:xfrm>
            <a:off x="2144889" y="2363790"/>
            <a:ext cx="968022" cy="5822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>
              <a:spcBef>
                <a:spcPct val="50000"/>
              </a:spcBef>
            </a:pPr>
            <a:r>
              <a:rPr lang="fr-FR" sz="3200" b="1">
                <a:solidFill>
                  <a:srgbClr val="FC0128"/>
                </a:solidFill>
              </a:rPr>
              <a:t>5%</a:t>
            </a:r>
          </a:p>
        </p:txBody>
      </p:sp>
      <p:sp>
        <p:nvSpPr>
          <p:cNvPr id="102409" name="Rectangle 9"/>
          <p:cNvSpPr>
            <a:spLocks noChangeArrowheads="1"/>
          </p:cNvSpPr>
          <p:nvPr/>
        </p:nvSpPr>
        <p:spPr bwMode="auto">
          <a:xfrm>
            <a:off x="4320822" y="2135190"/>
            <a:ext cx="2552700" cy="37523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defTabSz="762000">
              <a:spcBef>
                <a:spcPct val="50000"/>
              </a:spcBef>
            </a:pPr>
            <a:r>
              <a:rPr lang="fr-FR" sz="2800" b="1">
                <a:latin typeface="Arial" charset="0"/>
              </a:rPr>
              <a:t>Phẫu thuật</a:t>
            </a:r>
          </a:p>
          <a:p>
            <a:pPr defTabSz="762000">
              <a:spcBef>
                <a:spcPct val="50000"/>
              </a:spcBef>
            </a:pPr>
            <a:endParaRPr lang="fr-FR" sz="2800" b="1">
              <a:latin typeface="Arial" charset="0"/>
            </a:endParaRPr>
          </a:p>
          <a:p>
            <a:pPr defTabSz="762000">
              <a:spcBef>
                <a:spcPct val="50000"/>
              </a:spcBef>
            </a:pPr>
            <a:r>
              <a:rPr lang="fr-FR" sz="2800" b="1">
                <a:latin typeface="Arial" charset="0"/>
              </a:rPr>
              <a:t>Thủ thuật </a:t>
            </a:r>
          </a:p>
          <a:p>
            <a:pPr defTabSz="762000">
              <a:spcBef>
                <a:spcPct val="50000"/>
              </a:spcBef>
            </a:pPr>
            <a:endParaRPr lang="fr-FR" sz="2800" b="1">
              <a:latin typeface="Arial" charset="0"/>
            </a:endParaRPr>
          </a:p>
          <a:p>
            <a:pPr defTabSz="762000">
              <a:spcBef>
                <a:spcPct val="50000"/>
              </a:spcBef>
            </a:pPr>
            <a:r>
              <a:rPr lang="fr-FR" sz="2800" b="1">
                <a:latin typeface="Arial" charset="0"/>
              </a:rPr>
              <a:t>Nội khoa</a:t>
            </a:r>
          </a:p>
          <a:p>
            <a:pPr defTabSz="762000" eaLnBrk="1" hangingPunct="1">
              <a:spcBef>
                <a:spcPct val="50000"/>
              </a:spcBef>
            </a:pPr>
            <a:endParaRPr lang="fr-FR" sz="28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84028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44101" y="1676400"/>
            <a:ext cx="8229600" cy="4389120"/>
          </a:xfrm>
        </p:spPr>
        <p:txBody>
          <a:bodyPr>
            <a:normAutofit lnSpcReduction="10000"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Triệu chứng chính của bệnh nhân: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Chảy máu: thắt trĩ, khâu triệt động mạch trĩ, phẫu thuật Longo 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Trĩ sa: </a:t>
            </a:r>
          </a:p>
          <a:p>
            <a:pPr lvl="2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Kèm da thừa hậu môn: cắt trĩ từng búi </a:t>
            </a:r>
          </a:p>
          <a:p>
            <a:pPr lvl="2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Không kèm da thừa hậu môn: phẫu thuật Longo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Tình trạng chung 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Bệnh lý đi kèm: tim mạch, hô hấp =&gt; chịu đựng được phẫu thuật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Tình trạng cơ vòng hậu môn 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Bảo tồn đệm hậu môn 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371599" y="185871"/>
            <a:ext cx="6705601" cy="9906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r>
              <a:rPr lang="en-US" sz="4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NI-Times" pitchFamily="2" charset="0"/>
              </a:rPr>
              <a:t>CHOÏN LÖÏA ÑIEÀU TRÒ</a:t>
            </a:r>
            <a:endParaRPr lang="en-US" sz="48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NI-Av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18981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-34240"/>
            <a:ext cx="9144000" cy="7029400"/>
          </a:xfrm>
          <a:prstGeom prst="rect">
            <a:avLst/>
          </a:prstGeom>
          <a:gradFill flip="none" rotWithShape="1">
            <a:gsLst>
              <a:gs pos="2400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wo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latin typeface="Arial Narrow" pitchFamily="34" charset="0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187089"/>
              </p:ext>
            </p:extLst>
          </p:nvPr>
        </p:nvGraphicFramePr>
        <p:xfrm>
          <a:off x="0" y="1882552"/>
          <a:ext cx="9067800" cy="4899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2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50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076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0769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353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35857">
                <a:tc>
                  <a:txBody>
                    <a:bodyPr/>
                    <a:lstStyle/>
                    <a:p>
                      <a:endParaRPr lang="de-DE" sz="200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Arial Narrow" pitchFamily="34" charset="0"/>
                        </a:rPr>
                        <a:t>Grade I</a:t>
                      </a: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Arial Narrow" pitchFamily="34" charset="0"/>
                        </a:rPr>
                        <a:t>Grade II</a:t>
                      </a: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Arial Narrow" pitchFamily="34" charset="0"/>
                        </a:rPr>
                        <a:t>Grade III</a:t>
                      </a: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Arial Narrow" pitchFamily="34" charset="0"/>
                        </a:rPr>
                        <a:t>Grade IV</a:t>
                      </a: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Change </a:t>
                      </a:r>
                      <a:r>
                        <a:rPr lang="de-DE" sz="2000" dirty="0" err="1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of</a:t>
                      </a:r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 </a:t>
                      </a:r>
                      <a:r>
                        <a:rPr lang="de-DE" sz="2000" dirty="0" err="1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diet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Lotion</a:t>
                      </a: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r>
                        <a:rPr lang="de-DE" sz="2000" dirty="0" err="1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Sclerotherapy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Infrared </a:t>
                      </a:r>
                      <a:r>
                        <a:rPr lang="de-DE" sz="2000" dirty="0" err="1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coagulation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HAL</a:t>
                      </a: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r>
                        <a:rPr lang="de-DE" sz="2000" kern="1200" dirty="0">
                          <a:solidFill>
                            <a:schemeClr val="bg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Rubber Band </a:t>
                      </a:r>
                      <a:r>
                        <a:rPr lang="de-DE" sz="2000" kern="1200" dirty="0" err="1">
                          <a:solidFill>
                            <a:schemeClr val="bg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Ligation</a:t>
                      </a:r>
                      <a:endParaRPr lang="de-DE" sz="2000" kern="1200" dirty="0">
                        <a:solidFill>
                          <a:schemeClr val="bg1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r>
                        <a:rPr lang="de-DE" sz="2000" dirty="0" err="1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Longo</a:t>
                      </a:r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 (Stapler)</a:t>
                      </a: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r>
                        <a:rPr lang="de-DE" sz="2000" dirty="0" err="1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Milligan</a:t>
                      </a:r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 Morgan,</a:t>
                      </a:r>
                      <a:r>
                        <a:rPr lang="de-DE" sz="2000" baseline="0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 Ferguson, Parks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r>
                        <a:rPr lang="de-DE" sz="2000" dirty="0" err="1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HeLP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r>
                        <a:rPr lang="de-DE" sz="2000" dirty="0" err="1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LaserHemorrhoidPlasty</a:t>
                      </a:r>
                      <a:r>
                        <a:rPr lang="de-DE" sz="2000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 (LHP)</a:t>
                      </a: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tx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tx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tx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>
                          <a:solidFill>
                            <a:schemeClr val="tx1"/>
                          </a:solidFill>
                          <a:latin typeface="Arial Narrow" pitchFamily="34" charset="0"/>
                          <a:sym typeface="Wingdings"/>
                        </a:rPr>
                        <a:t></a:t>
                      </a:r>
                      <a:endParaRPr lang="de-DE" sz="2000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  <a:alpha val="3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-19050" y="-57150"/>
            <a:ext cx="9163050" cy="1692771"/>
          </a:xfrm>
          <a:prstGeom prst="rect">
            <a:avLst/>
          </a:prstGeom>
          <a:solidFill>
            <a:schemeClr val="accent1">
              <a:lumMod val="50000"/>
              <a:alpha val="42000"/>
            </a:schemeClr>
          </a:solidFill>
        </p:spPr>
        <p:txBody>
          <a:bodyPr wrap="square" rtlCol="0" anchor="t" anchorCtr="0">
            <a:spAutoFit/>
          </a:bodyPr>
          <a:lstStyle/>
          <a:p>
            <a:pPr>
              <a:tabLst>
                <a:tab pos="361950" algn="l"/>
              </a:tabLst>
            </a:pPr>
            <a:r>
              <a:rPr lang="de-DE" sz="6000" dirty="0">
                <a:solidFill>
                  <a:schemeClr val="bg1"/>
                </a:solidFill>
                <a:latin typeface="Arial Narrow" pitchFamily="34" charset="0"/>
              </a:rPr>
              <a:t>	</a:t>
            </a:r>
            <a:r>
              <a:rPr lang="de-DE" sz="6000" dirty="0" err="1">
                <a:solidFill>
                  <a:schemeClr val="bg1"/>
                </a:solidFill>
                <a:latin typeface="Arial Narrow" pitchFamily="34" charset="0"/>
              </a:rPr>
              <a:t>Hemorrhoid</a:t>
            </a:r>
            <a:r>
              <a:rPr lang="de-DE" sz="6000" dirty="0">
                <a:solidFill>
                  <a:srgbClr val="FFC000"/>
                </a:solidFill>
                <a:latin typeface="Arial Narrow" pitchFamily="34" charset="0"/>
              </a:rPr>
              <a:t> </a:t>
            </a:r>
            <a:r>
              <a:rPr lang="de-DE" sz="6000" dirty="0">
                <a:solidFill>
                  <a:schemeClr val="bg1"/>
                </a:solidFill>
                <a:latin typeface="Arial Narrow" pitchFamily="34" charset="0"/>
              </a:rPr>
              <a:t>Treatment Options</a:t>
            </a:r>
          </a:p>
          <a:p>
            <a:pPr>
              <a:tabLst>
                <a:tab pos="361950" algn="l"/>
              </a:tabLst>
            </a:pPr>
            <a:r>
              <a:rPr lang="de-DE" sz="4400" dirty="0">
                <a:solidFill>
                  <a:schemeClr val="bg1"/>
                </a:solidFill>
                <a:latin typeface="Arial Narrow" pitchFamily="34" charset="0"/>
              </a:rPr>
              <a:t>	</a:t>
            </a:r>
            <a:r>
              <a:rPr lang="de-DE" sz="4400" dirty="0" err="1">
                <a:solidFill>
                  <a:schemeClr val="bg1"/>
                </a:solidFill>
                <a:latin typeface="Arial Narrow" pitchFamily="34" charset="0"/>
              </a:rPr>
              <a:t>O</a:t>
            </a:r>
            <a:r>
              <a:rPr lang="de-DE" sz="3600" dirty="0" err="1">
                <a:solidFill>
                  <a:schemeClr val="bg1"/>
                </a:solidFill>
                <a:latin typeface="Arial Narrow" pitchFamily="34" charset="0"/>
              </a:rPr>
              <a:t>verview</a:t>
            </a:r>
            <a:endParaRPr lang="de-DE" sz="44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17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026" descr="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7"/>
          <a:stretch>
            <a:fillRect/>
          </a:stretch>
        </p:blipFill>
        <p:spPr bwMode="auto">
          <a:xfrm>
            <a:off x="2584302" y="1208088"/>
            <a:ext cx="3853731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5" name="Rectangle 1027"/>
          <p:cNvSpPr>
            <a:spLocks noChangeArrowheads="1"/>
          </p:cNvSpPr>
          <p:nvPr/>
        </p:nvSpPr>
        <p:spPr bwMode="auto">
          <a:xfrm>
            <a:off x="3604537" y="3876675"/>
            <a:ext cx="1688664" cy="628650"/>
          </a:xfrm>
          <a:prstGeom prst="rect">
            <a:avLst/>
          </a:prstGeom>
          <a:solidFill>
            <a:srgbClr val="05B9F9">
              <a:alpha val="50195"/>
            </a:srgbClr>
          </a:solidFill>
          <a:ln w="9525">
            <a:solidFill>
              <a:srgbClr val="05B9F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1476" name="Rectangle 1028"/>
          <p:cNvSpPr>
            <a:spLocks noChangeArrowheads="1"/>
          </p:cNvSpPr>
          <p:nvPr/>
        </p:nvSpPr>
        <p:spPr bwMode="auto">
          <a:xfrm>
            <a:off x="3849334" y="4637088"/>
            <a:ext cx="1266498" cy="1371600"/>
          </a:xfrm>
          <a:prstGeom prst="rect">
            <a:avLst/>
          </a:prstGeom>
          <a:solidFill>
            <a:srgbClr val="FFFF99">
              <a:alpha val="50195"/>
            </a:srgbClr>
          </a:solidFill>
          <a:ln w="9525">
            <a:solidFill>
              <a:srgbClr val="FFFF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1479" name="Text Box 1031"/>
          <p:cNvSpPr txBox="1">
            <a:spLocks noChangeArrowheads="1"/>
          </p:cNvSpPr>
          <p:nvPr/>
        </p:nvSpPr>
        <p:spPr bwMode="auto">
          <a:xfrm>
            <a:off x="2947834" y="279400"/>
            <a:ext cx="42553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Avo" pitchFamily="2" charset="0"/>
              </a:rPr>
              <a:t>PP Phaãu thuaät</a:t>
            </a:r>
          </a:p>
        </p:txBody>
      </p:sp>
      <p:sp>
        <p:nvSpPr>
          <p:cNvPr id="45062" name="Text Box 1032"/>
          <p:cNvSpPr txBox="1">
            <a:spLocks noChangeArrowheads="1"/>
          </p:cNvSpPr>
          <p:nvPr/>
        </p:nvSpPr>
        <p:spPr bwMode="auto">
          <a:xfrm>
            <a:off x="8720369" y="3411538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63" name="Text Box 1033"/>
          <p:cNvSpPr txBox="1">
            <a:spLocks noChangeArrowheads="1"/>
          </p:cNvSpPr>
          <p:nvPr/>
        </p:nvSpPr>
        <p:spPr bwMode="auto">
          <a:xfrm>
            <a:off x="4308147" y="5132388"/>
            <a:ext cx="39578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99"/>
                </a:solidFill>
              </a:rPr>
              <a:t>A</a:t>
            </a:r>
          </a:p>
        </p:txBody>
      </p:sp>
      <p:sp>
        <p:nvSpPr>
          <p:cNvPr id="45064" name="Text Box 1034"/>
          <p:cNvSpPr txBox="1">
            <a:spLocks noChangeArrowheads="1"/>
          </p:cNvSpPr>
          <p:nvPr/>
        </p:nvSpPr>
        <p:spPr bwMode="auto">
          <a:xfrm>
            <a:off x="4256842" y="3971925"/>
            <a:ext cx="39578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99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9169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1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1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1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61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1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1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1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1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475" grpId="0" animBg="1"/>
      <p:bldP spid="36147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VNI-Avo" pitchFamily="2" charset="0"/>
              </a:rPr>
              <a:t>Phaãu thuaät nhoùm A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1669609" y="1943100"/>
            <a:ext cx="7093391" cy="4637088"/>
          </a:xfrm>
        </p:spPr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  <a:buClr>
                <a:srgbClr val="FF33CC"/>
              </a:buClr>
              <a:buSzTx/>
              <a:buFont typeface="Wingdings" pitchFamily="2" charset="2"/>
              <a:buChar char="ü"/>
            </a:pPr>
            <a:r>
              <a:rPr lang="en-US" altLang="en-US" sz="2800">
                <a:latin typeface="VNI-Avo" pitchFamily="2" charset="0"/>
              </a:rPr>
              <a:t>PT caét khoanh nieâm maïc :</a:t>
            </a:r>
          </a:p>
          <a:p>
            <a:pPr lvl="3" eaLnBrk="1" hangingPunct="1">
              <a:lnSpc>
                <a:spcPct val="130000"/>
              </a:lnSpc>
              <a:buClr>
                <a:srgbClr val="FFFF00"/>
              </a:buClr>
              <a:buFont typeface="Wingdings" pitchFamily="2" charset="2"/>
              <a:buChar char="Ø"/>
            </a:pPr>
            <a:r>
              <a:rPr lang="en-US" altLang="en-US" sz="1800">
                <a:latin typeface="VNI-Avo" pitchFamily="2" charset="0"/>
              </a:rPr>
              <a:t> </a:t>
            </a:r>
            <a:r>
              <a:rPr lang="en-US" altLang="en-US" sz="2800">
                <a:latin typeface="VNI-Avo" pitchFamily="2" charset="0"/>
              </a:rPr>
              <a:t>PT Whitehead .</a:t>
            </a:r>
          </a:p>
          <a:p>
            <a:pPr lvl="3" eaLnBrk="1" hangingPunct="1">
              <a:lnSpc>
                <a:spcPct val="130000"/>
              </a:lnSpc>
              <a:buClr>
                <a:srgbClr val="FFFF00"/>
              </a:buClr>
              <a:buFont typeface="Wingdings" pitchFamily="2" charset="2"/>
              <a:buChar char="Ø"/>
            </a:pPr>
            <a:r>
              <a:rPr lang="en-US" altLang="en-US" sz="2800">
                <a:latin typeface="VNI-Avo" pitchFamily="2" charset="0"/>
              </a:rPr>
              <a:t>Toupet .</a:t>
            </a:r>
          </a:p>
          <a:p>
            <a:pPr eaLnBrk="1" hangingPunct="1">
              <a:lnSpc>
                <a:spcPct val="130000"/>
              </a:lnSpc>
              <a:buClr>
                <a:srgbClr val="FF33CC"/>
              </a:buClr>
              <a:buSzTx/>
              <a:buFont typeface="Wingdings" pitchFamily="2" charset="2"/>
              <a:buChar char="ü"/>
            </a:pPr>
            <a:r>
              <a:rPr lang="en-US" altLang="en-US" sz="2800">
                <a:latin typeface="VNI-Avo" pitchFamily="2" charset="0"/>
              </a:rPr>
              <a:t>PT caét töøng buùi tró :</a:t>
            </a:r>
          </a:p>
          <a:p>
            <a:pPr lvl="3" eaLnBrk="1" hangingPunct="1">
              <a:lnSpc>
                <a:spcPct val="130000"/>
              </a:lnSpc>
              <a:buClr>
                <a:srgbClr val="FFFF00"/>
              </a:buClr>
              <a:buFont typeface="Wingdings" pitchFamily="2" charset="2"/>
              <a:buChar char="Ø"/>
            </a:pPr>
            <a:r>
              <a:rPr lang="en-US" altLang="en-US" sz="2800">
                <a:latin typeface="VNI-Avo" pitchFamily="2" charset="0"/>
              </a:rPr>
              <a:t>PT môû : 	Milligan Morgan , 			Nguyeãn Ñình Hoái .</a:t>
            </a:r>
          </a:p>
          <a:p>
            <a:pPr lvl="3" eaLnBrk="1" hangingPunct="1">
              <a:lnSpc>
                <a:spcPct val="130000"/>
              </a:lnSpc>
              <a:buClr>
                <a:srgbClr val="FFFF00"/>
              </a:buClr>
              <a:buFont typeface="Wingdings" pitchFamily="2" charset="2"/>
              <a:buChar char="Ø"/>
            </a:pPr>
            <a:r>
              <a:rPr lang="en-US" altLang="en-US" sz="2800">
                <a:latin typeface="VNI-Avo" pitchFamily="2" charset="0"/>
              </a:rPr>
              <a:t>PT kín : Ferguson .</a:t>
            </a:r>
          </a:p>
        </p:txBody>
      </p:sp>
    </p:spTree>
    <p:extLst>
      <p:ext uri="{BB962C8B-B14F-4D97-AF65-F5344CB8AC3E}">
        <p14:creationId xmlns:p14="http://schemas.microsoft.com/office/powerpoint/2010/main" val="322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" y="609600"/>
            <a:ext cx="7771960" cy="1143000"/>
          </a:xfrm>
        </p:spPr>
        <p:txBody>
          <a:bodyPr lIns="91440" tIns="45720" rIns="91440" bIns="45720"/>
          <a:lstStyle/>
          <a:p>
            <a:pPr eaLnBrk="1" hangingPunct="1">
              <a:defRPr/>
            </a:pPr>
            <a:r>
              <a:rPr lang="en-US" sz="4000">
                <a:latin typeface="Times New Roman" pitchFamily="18" charset="0"/>
              </a:rPr>
              <a:t>Phẫu thuật</a:t>
            </a:r>
            <a:r>
              <a:rPr lang="en-US" sz="4000"/>
              <a:t> WHITEHEAD – 1882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3611" y="1711326"/>
            <a:ext cx="8440390" cy="4525963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>
              <a:lnSpc>
                <a:spcPct val="130000"/>
              </a:lnSpc>
              <a:tabLst>
                <a:tab pos="1541463" algn="l"/>
              </a:tabLst>
            </a:pPr>
            <a:r>
              <a:rPr lang="en-US" altLang="en-US" sz="2500">
                <a:solidFill>
                  <a:srgbClr val="00FF00"/>
                </a:solidFill>
                <a:latin typeface="VNI-Times" pitchFamily="2" charset="0"/>
              </a:rPr>
              <a:t>Nguyeân taéc</a:t>
            </a:r>
            <a:r>
              <a:rPr lang="en-US" altLang="en-US" sz="2500">
                <a:latin typeface="VNI-Times" pitchFamily="2" charset="0"/>
              </a:rPr>
              <a:t>	Caét boû moät khoanh da-nieâm oáng haäu moân</a:t>
            </a:r>
          </a:p>
          <a:p>
            <a:pPr marL="0" indent="0" eaLnBrk="1" hangingPunct="1">
              <a:lnSpc>
                <a:spcPct val="130000"/>
              </a:lnSpc>
              <a:tabLst>
                <a:tab pos="1541463" algn="l"/>
              </a:tabLst>
            </a:pPr>
            <a:r>
              <a:rPr lang="en-US" altLang="en-US" sz="2500">
                <a:solidFill>
                  <a:srgbClr val="00FF00"/>
                </a:solidFill>
                <a:latin typeface="VNI-Times" pitchFamily="2" charset="0"/>
              </a:rPr>
              <a:t>Öu ñieåm</a:t>
            </a:r>
            <a:r>
              <a:rPr lang="en-US" altLang="en-US" sz="2500">
                <a:latin typeface="VNI-Times" pitchFamily="2" charset="0"/>
              </a:rPr>
              <a:t>	Trieät ñeå vì laáy ñi ÑRTM tró trong vaø ÑRTM tró ngoaøi</a:t>
            </a:r>
          </a:p>
          <a:p>
            <a:pPr marL="0" indent="0" eaLnBrk="1" hangingPunct="1">
              <a:lnSpc>
                <a:spcPct val="130000"/>
              </a:lnSpc>
              <a:tabLst>
                <a:tab pos="1541463" algn="l"/>
              </a:tabLst>
            </a:pPr>
            <a:r>
              <a:rPr lang="en-US" altLang="en-US" sz="2500">
                <a:solidFill>
                  <a:srgbClr val="00FF00"/>
                </a:solidFill>
                <a:latin typeface="VNI-Times" pitchFamily="2" charset="0"/>
              </a:rPr>
              <a:t>Nhöôïc ñieåm	</a:t>
            </a:r>
          </a:p>
          <a:p>
            <a:pPr marL="395288" lvl="1" indent="-163513" eaLnBrk="1" hangingPunct="1">
              <a:lnSpc>
                <a:spcPct val="130000"/>
              </a:lnSpc>
              <a:tabLst>
                <a:tab pos="1541463" algn="l"/>
              </a:tabLst>
            </a:pPr>
            <a:r>
              <a:rPr lang="en-US" altLang="en-US" sz="2300">
                <a:latin typeface="VNI-Times" pitchFamily="2" charset="0"/>
              </a:rPr>
              <a:t>- Heïp haäu moân do ñöôøng khaâu laø 1 voøng troøn. Söûa chöõa raát khoù</a:t>
            </a:r>
          </a:p>
          <a:p>
            <a:pPr marL="395288" lvl="1" indent="-163513" eaLnBrk="1" hangingPunct="1">
              <a:lnSpc>
                <a:spcPct val="130000"/>
              </a:lnSpc>
              <a:tabLst>
                <a:tab pos="1541463" algn="l"/>
              </a:tabLst>
            </a:pPr>
            <a:r>
              <a:rPr lang="en-US" altLang="en-US" sz="2300">
                <a:latin typeface="VNI-Times" pitchFamily="2" charset="0"/>
              </a:rPr>
              <a:t>- Ñaïi tieän maát töï chuû do laáy heát nieâm maïc oáng HM </a:t>
            </a:r>
          </a:p>
          <a:p>
            <a:pPr marL="395288" lvl="1" indent="-163513" eaLnBrk="1" hangingPunct="1">
              <a:lnSpc>
                <a:spcPct val="130000"/>
              </a:lnSpc>
              <a:tabLst>
                <a:tab pos="1541463" algn="l"/>
              </a:tabLst>
            </a:pPr>
            <a:r>
              <a:rPr lang="en-US" altLang="en-US" sz="2300">
                <a:latin typeface="VNI-Times" pitchFamily="2" charset="0"/>
              </a:rPr>
              <a:t>- Ræ dòch do nieâm maïc bò loän ra ngoaøi laøm beänh nhaân raát khoù chòu</a:t>
            </a:r>
          </a:p>
          <a:p>
            <a:pPr marL="0" indent="0" eaLnBrk="1" hangingPunct="1">
              <a:lnSpc>
                <a:spcPct val="190000"/>
              </a:lnSpc>
              <a:tabLst>
                <a:tab pos="1541463" algn="l"/>
              </a:tabLst>
            </a:pPr>
            <a:r>
              <a:rPr lang="en-US" altLang="en-US" sz="2500">
                <a:solidFill>
                  <a:srgbClr val="FF9966"/>
                </a:solidFill>
                <a:latin typeface="VNI-Times" pitchFamily="2" charset="0"/>
              </a:rPr>
              <a:t>Khoâng neân söû duïng vì caùc bieán chöùng naøy quaù naëng neà</a:t>
            </a:r>
          </a:p>
          <a:p>
            <a:pPr marL="0" indent="0" eaLnBrk="1" hangingPunct="1">
              <a:lnSpc>
                <a:spcPct val="130000"/>
              </a:lnSpc>
              <a:tabLst>
                <a:tab pos="1541463" algn="l"/>
              </a:tabLst>
            </a:pPr>
            <a:r>
              <a:rPr lang="en-US" altLang="en-US" sz="2500">
                <a:solidFill>
                  <a:srgbClr val="FF9966"/>
                </a:solidFill>
                <a:latin typeface="VNI-Times" pitchFamily="2" charset="0"/>
              </a:rPr>
              <a:t>Neáu söû duïng phaûi caûi bieân  </a:t>
            </a:r>
            <a:r>
              <a:rPr lang="en-US" altLang="en-US" sz="2500">
                <a:solidFill>
                  <a:srgbClr val="002060"/>
                </a:solidFill>
                <a:latin typeface="VNI-Times" pitchFamily="2" charset="0"/>
              </a:rPr>
              <a:t>PT Bruie 1932, PT Garnet 1953, PT Toupet 1965</a:t>
            </a:r>
          </a:p>
        </p:txBody>
      </p:sp>
    </p:spTree>
    <p:extLst>
      <p:ext uri="{BB962C8B-B14F-4D97-AF65-F5344CB8AC3E}">
        <p14:creationId xmlns:p14="http://schemas.microsoft.com/office/powerpoint/2010/main" val="67899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66800"/>
            <a:ext cx="6781800" cy="78028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/>
              <a:t>DÀN BÀI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438400"/>
            <a:ext cx="7391400" cy="3886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Chọn lựa </a:t>
            </a:r>
            <a:r>
              <a:rPr lang="vi-VN"/>
              <a:t>điều trị</a:t>
            </a:r>
            <a:r>
              <a:rPr lang="en-US"/>
              <a:t> trĩ </a:t>
            </a:r>
          </a:p>
          <a:p>
            <a:pPr>
              <a:lnSpc>
                <a:spcPct val="150000"/>
              </a:lnSpc>
            </a:pPr>
            <a:r>
              <a:rPr lang="en-US"/>
              <a:t>Phẫu thuật Whitehead </a:t>
            </a:r>
          </a:p>
          <a:p>
            <a:pPr>
              <a:lnSpc>
                <a:spcPct val="150000"/>
              </a:lnSpc>
            </a:pPr>
            <a:r>
              <a:rPr lang="en-US"/>
              <a:t>Phẫu thuật bệnh viện Saint Mark</a:t>
            </a:r>
          </a:p>
          <a:p>
            <a:pPr>
              <a:lnSpc>
                <a:spcPct val="150000"/>
              </a:lnSpc>
            </a:pPr>
            <a:r>
              <a:rPr lang="en-US"/>
              <a:t>Phẫu thuật bệnh viện Việt Đức</a:t>
            </a:r>
          </a:p>
        </p:txBody>
      </p:sp>
    </p:spTree>
    <p:extLst>
      <p:ext uri="{BB962C8B-B14F-4D97-AF65-F5344CB8AC3E}">
        <p14:creationId xmlns:p14="http://schemas.microsoft.com/office/powerpoint/2010/main" val="27259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6" descr="h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46251"/>
            <a:ext cx="4097064" cy="4092575"/>
          </a:xfrm>
          <a:noFill/>
        </p:spPr>
      </p:pic>
      <p:pic>
        <p:nvPicPr>
          <p:cNvPr id="48131" name="Picture 7" descr="h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74" y="1738313"/>
            <a:ext cx="4343326" cy="4095750"/>
          </a:xfrm>
          <a:noFill/>
        </p:spPr>
      </p:pic>
      <p:sp>
        <p:nvSpPr>
          <p:cNvPr id="452612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304800"/>
            <a:ext cx="6171907" cy="8382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>
            <a:normAutofit fontScale="90000"/>
          </a:bodyPr>
          <a:lstStyle/>
          <a:p>
            <a:pPr eaLnBrk="1" hangingPunct="1">
              <a:defRPr/>
            </a:pPr>
            <a:r>
              <a:rPr lang="en-US" sz="4000">
                <a:solidFill>
                  <a:srgbClr val="FFFF00"/>
                </a:solidFill>
                <a:latin typeface="Times New Roman" pitchFamily="18" charset="0"/>
              </a:rPr>
              <a:t>Di chứng sau mổ pt </a:t>
            </a:r>
            <a:r>
              <a:rPr lang="en-US" sz="4000">
                <a:solidFill>
                  <a:srgbClr val="FFFF00"/>
                </a:solidFill>
              </a:rPr>
              <a:t>whitehead</a:t>
            </a:r>
          </a:p>
        </p:txBody>
      </p:sp>
    </p:spTree>
    <p:extLst>
      <p:ext uri="{BB962C8B-B14F-4D97-AF65-F5344CB8AC3E}">
        <p14:creationId xmlns:p14="http://schemas.microsoft.com/office/powerpoint/2010/main" val="242271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7" descr="Milligan1886-197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685800"/>
            <a:ext cx="4844649" cy="5051425"/>
          </a:xfrm>
          <a:noFill/>
        </p:spPr>
      </p:pic>
      <p:sp>
        <p:nvSpPr>
          <p:cNvPr id="49155" name="Text Box 8"/>
          <p:cNvSpPr txBox="1">
            <a:spLocks noChangeArrowheads="1"/>
          </p:cNvSpPr>
          <p:nvPr/>
        </p:nvSpPr>
        <p:spPr bwMode="auto">
          <a:xfrm>
            <a:off x="1805933" y="6067425"/>
            <a:ext cx="546470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2060"/>
                </a:solidFill>
                <a:latin typeface="VNI-Helve" pitchFamily="2" charset="0"/>
              </a:rPr>
              <a:t>E.T.C. Milligan 1886 - 1972</a:t>
            </a:r>
          </a:p>
        </p:txBody>
      </p:sp>
    </p:spTree>
    <p:extLst>
      <p:ext uri="{BB962C8B-B14F-4D97-AF65-F5344CB8AC3E}">
        <p14:creationId xmlns:p14="http://schemas.microsoft.com/office/powerpoint/2010/main" val="312934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66800" y="177800"/>
            <a:ext cx="7086600" cy="142240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40" tIns="45720" rIns="91440" bIns="45720">
            <a:normAutofit fontScale="90000"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en-US" sz="3400">
                <a:latin typeface="Times New Roman" pitchFamily="18" charset="0"/>
              </a:rPr>
              <a:t>Phẫu thuật</a:t>
            </a:r>
            <a:r>
              <a:rPr lang="en-US" sz="3400"/>
              <a:t> MILLIGAN-MORGAN – 1937</a:t>
            </a:r>
            <a:br>
              <a:rPr lang="en-US" sz="3400"/>
            </a:br>
            <a:r>
              <a:rPr lang="en-US" sz="3600">
                <a:solidFill>
                  <a:srgbClr val="00FF00"/>
                </a:solidFill>
              </a:rPr>
              <a:t>BV</a:t>
            </a:r>
            <a:r>
              <a:rPr lang="en-US" sz="4000"/>
              <a:t> </a:t>
            </a:r>
            <a:r>
              <a:rPr lang="en-US" sz="3600">
                <a:solidFill>
                  <a:srgbClr val="00FF00"/>
                </a:solidFill>
              </a:rPr>
              <a:t>Saint Mark - London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0500" y="2033588"/>
            <a:ext cx="8763000" cy="4138612"/>
          </a:xfrm>
          <a:noFill/>
        </p:spPr>
        <p:txBody>
          <a:bodyPr>
            <a:normAutofit fontScale="92500" lnSpcReduction="20000"/>
          </a:bodyPr>
          <a:lstStyle/>
          <a:p>
            <a:pPr eaLnBrk="1" hangingPunct="1">
              <a:tabLst>
                <a:tab pos="7710488" algn="r"/>
              </a:tabLst>
            </a:pPr>
            <a:r>
              <a:rPr lang="en-US" altLang="en-US" sz="2600">
                <a:solidFill>
                  <a:srgbClr val="FF6600"/>
                </a:solidFill>
                <a:latin typeface="VNI-Times" pitchFamily="2" charset="0"/>
              </a:rPr>
              <a:t>Nguyeân taéc</a:t>
            </a:r>
            <a:r>
              <a:rPr lang="en-US" altLang="en-US" sz="2600">
                <a:latin typeface="VNI-Times" pitchFamily="2" charset="0"/>
              </a:rPr>
              <a:t> 	</a:t>
            </a:r>
          </a:p>
          <a:p>
            <a:pPr eaLnBrk="1" hangingPunct="1">
              <a:tabLst>
                <a:tab pos="7710488" algn="r"/>
              </a:tabLst>
            </a:pPr>
            <a:r>
              <a:rPr lang="en-US" altLang="en-US" sz="2600">
                <a:latin typeface="VNI-Times" pitchFamily="2" charset="0"/>
              </a:rPr>
              <a:t>	Caét rieâng töøng buùi tró, ñeå laïi giöõa caùc buùi ñaõ caét boû caùc </a:t>
            </a:r>
            <a:r>
              <a:rPr lang="en-US" altLang="en-US" sz="2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NI-Times" pitchFamily="2" charset="0"/>
              </a:rPr>
              <a:t>caàu da-nieâm</a:t>
            </a:r>
          </a:p>
          <a:p>
            <a:pPr eaLnBrk="1" hangingPunct="1">
              <a:tabLst>
                <a:tab pos="7710488" algn="r"/>
              </a:tabLst>
            </a:pPr>
            <a:r>
              <a:rPr lang="en-US" altLang="en-US" sz="2600">
                <a:latin typeface="VNI-Times" pitchFamily="2" charset="0"/>
              </a:rPr>
              <a:t>	Neáu maët döôùi caùc caàu da-nieâm coù nhöõng buùi tónh maïch, caét boû caùc buùi naøy (caàu noåi)</a:t>
            </a:r>
          </a:p>
          <a:p>
            <a:pPr eaLnBrk="1" hangingPunct="1">
              <a:tabLst>
                <a:tab pos="7710488" algn="r"/>
              </a:tabLst>
            </a:pPr>
            <a:r>
              <a:rPr lang="en-US" altLang="en-US" sz="2600">
                <a:solidFill>
                  <a:srgbClr val="FF6600"/>
                </a:solidFill>
                <a:latin typeface="VNI-Times" pitchFamily="2" charset="0"/>
              </a:rPr>
              <a:t>Öu ñieåm	</a:t>
            </a:r>
          </a:p>
          <a:p>
            <a:pPr eaLnBrk="1" hangingPunct="1">
              <a:tabLst>
                <a:tab pos="7710488" algn="r"/>
              </a:tabLst>
            </a:pPr>
            <a:r>
              <a:rPr lang="en-US" altLang="en-US" sz="2600">
                <a:latin typeface="VNI-Times" pitchFamily="2" charset="0"/>
              </a:rPr>
              <a:t>Sau moå ít ñau</a:t>
            </a:r>
          </a:p>
          <a:p>
            <a:pPr eaLnBrk="1" hangingPunct="1">
              <a:tabLst>
                <a:tab pos="7710488" algn="r"/>
              </a:tabLst>
            </a:pPr>
            <a:r>
              <a:rPr lang="en-US" altLang="en-US" sz="2600">
                <a:latin typeface="VNI-Times" pitchFamily="2" charset="0"/>
              </a:rPr>
              <a:t>	Khoâng coù bieán chöùng heïp haäu moân, caàu maát töï chuû, ræ dòch</a:t>
            </a:r>
          </a:p>
          <a:p>
            <a:pPr eaLnBrk="1" hangingPunct="1">
              <a:tabLst>
                <a:tab pos="7710488" algn="r"/>
              </a:tabLst>
            </a:pPr>
            <a:r>
              <a:rPr lang="en-US" altLang="en-US" sz="2600">
                <a:solidFill>
                  <a:srgbClr val="FF6600"/>
                </a:solidFill>
                <a:latin typeface="VNI-Times" pitchFamily="2" charset="0"/>
              </a:rPr>
              <a:t>Nhöôïc ñieåm</a:t>
            </a:r>
          </a:p>
          <a:p>
            <a:pPr eaLnBrk="1" hangingPunct="1">
              <a:tabLst>
                <a:tab pos="7710488" algn="r"/>
              </a:tabLst>
            </a:pPr>
            <a:r>
              <a:rPr lang="en-US" altLang="en-US" sz="2600">
                <a:latin typeface="VNI-Times" pitchFamily="2" charset="0"/>
              </a:rPr>
              <a:t>Khoù thöïc hieän khi laø tró voøng </a:t>
            </a:r>
          </a:p>
          <a:p>
            <a:pPr eaLnBrk="1" hangingPunct="1">
              <a:tabLst>
                <a:tab pos="7710488" algn="r"/>
              </a:tabLst>
            </a:pPr>
            <a:r>
              <a:rPr lang="en-US" altLang="en-US" sz="2600">
                <a:latin typeface="VNI-Times" pitchFamily="2" charset="0"/>
              </a:rPr>
              <a:t>Trong nhöõng tröôøng hôïp thöøa da khoù caét boû vöøa ñuû</a:t>
            </a:r>
          </a:p>
        </p:txBody>
      </p:sp>
    </p:spTree>
    <p:extLst>
      <p:ext uri="{BB962C8B-B14F-4D97-AF65-F5344CB8AC3E}">
        <p14:creationId xmlns:p14="http://schemas.microsoft.com/office/powerpoint/2010/main" val="258508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xmlns="" id="{55460032-F00E-45CD-BDA7-68106A700B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	</a:t>
            </a:r>
            <a:r>
              <a:rPr lang="vi-VN"/>
              <a:t> TƯ THẾ BỆNH NHÂN</a:t>
            </a:r>
            <a:endParaRPr lang="en-US" altLang="en-US"/>
          </a:p>
        </p:txBody>
      </p:sp>
      <p:pic>
        <p:nvPicPr>
          <p:cNvPr id="32771" name="Picture 4" descr="h5">
            <a:extLst>
              <a:ext uri="{FF2B5EF4-FFF2-40B4-BE49-F238E27FC236}">
                <a16:creationId xmlns:a16="http://schemas.microsoft.com/office/drawing/2014/main" xmlns="" id="{BD8CD348-2C09-45C3-99B7-3A220B17CB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590800"/>
            <a:ext cx="8229600" cy="2543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26A1C6-4BE9-4DAE-B566-776EBD94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4796"/>
            <a:ext cx="6705600" cy="895804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sz="4400">
                <a:solidFill>
                  <a:srgbClr val="FFFF00"/>
                </a:solidFill>
              </a:rPr>
              <a:t>P</a:t>
            </a:r>
            <a:r>
              <a:rPr lang="vi-VN" sz="4400">
                <a:solidFill>
                  <a:srgbClr val="FFFF00"/>
                </a:solidFill>
              </a:rPr>
              <a:t>HƯƠNG PHÁ</a:t>
            </a:r>
            <a:r>
              <a:rPr lang="en-US" sz="4400">
                <a:solidFill>
                  <a:srgbClr val="FFFF00"/>
                </a:solidFill>
              </a:rPr>
              <a:t>P VÔ CẢM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529A40-F695-4027-AE57-BB44DCC72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" y="1191820"/>
            <a:ext cx="8229600" cy="103632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Tê tủy sống liều thấp </a:t>
            </a:r>
          </a:p>
          <a:p>
            <a:r>
              <a:rPr lang="en-US"/>
              <a:t>Tê tại chỗ: bubivacain 0,5% + epinephrine 1:200000 ± thuốc kháng viêm (triamcinolone, hydrocortisone, dexamethasone)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5DCC857-FF7A-42D0-A03F-6D3C6B14E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2957600"/>
            <a:ext cx="3200400" cy="3805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F903ACD-433A-410A-B890-CCFCAF78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93480"/>
            <a:ext cx="2987899" cy="40697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9028F03-1B13-4B99-A3D0-3CD8C582B801}"/>
              </a:ext>
            </a:extLst>
          </p:cNvPr>
          <p:cNvSpPr txBox="1"/>
          <p:nvPr/>
        </p:nvSpPr>
        <p:spPr>
          <a:xfrm>
            <a:off x="2971800" y="4267200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Tiêm dưới da quang hậu môn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5C8DAD-CE32-4096-A15D-FB2FE1C1E49C}"/>
              </a:ext>
            </a:extLst>
          </p:cNvPr>
          <p:cNvSpPr txBox="1"/>
          <p:nvPr/>
        </p:nvSpPr>
        <p:spPr>
          <a:xfrm>
            <a:off x="7315200" y="4266677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Tiêm trong cơ thắt trong tại 4 điểm </a:t>
            </a:r>
          </a:p>
        </p:txBody>
      </p:sp>
    </p:spTree>
    <p:extLst>
      <p:ext uri="{BB962C8B-B14F-4D97-AF65-F5344CB8AC3E}">
        <p14:creationId xmlns:p14="http://schemas.microsoft.com/office/powerpoint/2010/main" val="125102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26A1C6-4BE9-4DAE-B566-776EBD94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4796"/>
            <a:ext cx="6705600" cy="895804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sz="4400">
                <a:solidFill>
                  <a:srgbClr val="FFFF00"/>
                </a:solidFill>
              </a:rPr>
              <a:t>CHUẨN BỊ DỤNG CỤ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529A40-F695-4027-AE57-BB44DCC72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" y="1191820"/>
            <a:ext cx="8229600" cy="1036320"/>
          </a:xfrm>
        </p:spPr>
        <p:txBody>
          <a:bodyPr>
            <a:normAutofit/>
          </a:bodyPr>
          <a:lstStyle/>
          <a:p>
            <a:r>
              <a:rPr lang="en-US"/>
              <a:t>Van nong hậu môn</a:t>
            </a:r>
          </a:p>
          <a:p>
            <a:r>
              <a:rPr lang="en-US"/>
              <a:t>Van Ferguson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9028F03-1B13-4B99-A3D0-3CD8C582B801}"/>
              </a:ext>
            </a:extLst>
          </p:cNvPr>
          <p:cNvSpPr txBox="1"/>
          <p:nvPr/>
        </p:nvSpPr>
        <p:spPr>
          <a:xfrm>
            <a:off x="7360920" y="3886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Van Ferguson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2261F1C-9019-45B7-ABEF-8B2485B91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8140"/>
            <a:ext cx="6197600" cy="461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26A1C6-4BE9-4DAE-B566-776EBD94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4796"/>
            <a:ext cx="6705600" cy="895804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sz="4400">
                <a:solidFill>
                  <a:srgbClr val="FFFF00"/>
                </a:solidFill>
              </a:rPr>
              <a:t>CHUẨN BỊ DỤNG CỤ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529A40-F695-4027-AE57-BB44DCC72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" y="1191820"/>
            <a:ext cx="8229600" cy="1036320"/>
          </a:xfrm>
        </p:spPr>
        <p:txBody>
          <a:bodyPr>
            <a:normAutofit/>
          </a:bodyPr>
          <a:lstStyle/>
          <a:p>
            <a:r>
              <a:rPr lang="en-US"/>
              <a:t>Van nong hậu môn</a:t>
            </a:r>
          </a:p>
          <a:p>
            <a:r>
              <a:rPr lang="en-US"/>
              <a:t>Van Ferguson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9028F03-1B13-4B99-A3D0-3CD8C582B801}"/>
              </a:ext>
            </a:extLst>
          </p:cNvPr>
          <p:cNvSpPr txBox="1"/>
          <p:nvPr/>
        </p:nvSpPr>
        <p:spPr>
          <a:xfrm>
            <a:off x="6909460" y="3886200"/>
            <a:ext cx="2204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Van nong hậu môn</a:t>
            </a:r>
          </a:p>
          <a:p>
            <a:r>
              <a:rPr lang="en-US">
                <a:solidFill>
                  <a:srgbClr val="FF0000"/>
                </a:solidFill>
              </a:rPr>
              <a:t>A. Pratt B. Slims    C. Bodenhammer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385D775-8A3F-4C50-AB83-505897FE6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7764"/>
            <a:ext cx="6909460" cy="42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1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26A1C6-4BE9-4DAE-B566-776EBD94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4796"/>
            <a:ext cx="6705600" cy="895804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sz="4400">
                <a:solidFill>
                  <a:srgbClr val="FFFF00"/>
                </a:solidFill>
              </a:rPr>
              <a:t>CHUẨN BỊ DỤNG CỤ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529A40-F695-4027-AE57-BB44DCC72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" y="1191820"/>
            <a:ext cx="8229600" cy="1036320"/>
          </a:xfrm>
        </p:spPr>
        <p:txBody>
          <a:bodyPr>
            <a:normAutofit/>
          </a:bodyPr>
          <a:lstStyle/>
          <a:p>
            <a:r>
              <a:rPr lang="en-US"/>
              <a:t>Van nong hậu môn</a:t>
            </a:r>
          </a:p>
          <a:p>
            <a:r>
              <a:rPr lang="en-US"/>
              <a:t>Van Ferguson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9028F03-1B13-4B99-A3D0-3CD8C582B801}"/>
              </a:ext>
            </a:extLst>
          </p:cNvPr>
          <p:cNvSpPr txBox="1"/>
          <p:nvPr/>
        </p:nvSpPr>
        <p:spPr>
          <a:xfrm>
            <a:off x="5867400" y="3733800"/>
            <a:ext cx="22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Máy LigaSure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53DFEC0-D408-4C6E-AC98-2036AAF9A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2207820"/>
            <a:ext cx="5135880" cy="463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5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5" descr="h5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5867" y="254237"/>
            <a:ext cx="4324271" cy="6540500"/>
          </a:xfrm>
          <a:noFill/>
        </p:spPr>
      </p:pic>
    </p:spTree>
    <p:extLst>
      <p:ext uri="{BB962C8B-B14F-4D97-AF65-F5344CB8AC3E}">
        <p14:creationId xmlns:p14="http://schemas.microsoft.com/office/powerpoint/2010/main" val="424480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121CF9F-5398-4D96-98AE-8CD2DC307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7696199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F7DC8EF-B84A-43C1-8BC6-18FABA6139E5}"/>
              </a:ext>
            </a:extLst>
          </p:cNvPr>
          <p:cNvSpPr txBox="1"/>
          <p:nvPr/>
        </p:nvSpPr>
        <p:spPr>
          <a:xfrm>
            <a:off x="2400299" y="566928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Rạch da</a:t>
            </a:r>
          </a:p>
          <a:p>
            <a:r>
              <a:rPr lang="en-US"/>
              <a:t>Bóc tách lấy hết búi trĩ đến mô dưới da hay cơ thắt ngào và cơ thắt trong </a:t>
            </a:r>
          </a:p>
        </p:txBody>
      </p:sp>
    </p:spTree>
    <p:extLst>
      <p:ext uri="{BB962C8B-B14F-4D97-AF65-F5344CB8AC3E}">
        <p14:creationId xmlns:p14="http://schemas.microsoft.com/office/powerpoint/2010/main" val="5520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914400"/>
            <a:ext cx="6858000" cy="932688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en-US" sz="4000"/>
              <a:t>BỆNH TRĨ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286000"/>
            <a:ext cx="7658100" cy="36877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/>
              <a:t>Trĩ  là bệnh phổ biến .</a:t>
            </a:r>
          </a:p>
          <a:p>
            <a:pPr>
              <a:lnSpc>
                <a:spcPct val="150000"/>
              </a:lnSpc>
            </a:pPr>
            <a:r>
              <a:rPr lang="vi-VN"/>
              <a:t>Tuy nhiên vẫn còn sai lầm trong chẩn đoán do thiếu phương tiện chẩn đoán.</a:t>
            </a:r>
          </a:p>
          <a:p>
            <a:pPr>
              <a:lnSpc>
                <a:spcPct val="150000"/>
              </a:lnSpc>
            </a:pPr>
            <a:r>
              <a:rPr lang="vi-VN"/>
              <a:t>Việc chọn lựa phương pháp điều trị vẫn còn nhiều bàn cãi</a:t>
            </a:r>
          </a:p>
        </p:txBody>
      </p:sp>
    </p:spTree>
    <p:extLst>
      <p:ext uri="{BB962C8B-B14F-4D97-AF65-F5344CB8AC3E}">
        <p14:creationId xmlns:p14="http://schemas.microsoft.com/office/powerpoint/2010/main" val="422396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F7DC8EF-B84A-43C1-8BC6-18FABA6139E5}"/>
              </a:ext>
            </a:extLst>
          </p:cNvPr>
          <p:cNvSpPr txBox="1"/>
          <p:nvPr/>
        </p:nvSpPr>
        <p:spPr>
          <a:xfrm>
            <a:off x="2057400" y="591435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Khâu cột gốc búi trĩ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511141D-CD89-4512-B84F-185BD331C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42999"/>
            <a:ext cx="7467600" cy="468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0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F7DC8EF-B84A-43C1-8BC6-18FABA6139E5}"/>
              </a:ext>
            </a:extLst>
          </p:cNvPr>
          <p:cNvSpPr txBox="1"/>
          <p:nvPr/>
        </p:nvSpPr>
        <p:spPr>
          <a:xfrm>
            <a:off x="2057400" y="591435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Khâu đính (hay chôn) gốc búi trĩ vào cơ thắt trong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F2208F1-0182-4EF7-81FC-8BA161B54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43000"/>
            <a:ext cx="7502537" cy="47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0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F7DC8EF-B84A-43C1-8BC6-18FABA6139E5}"/>
              </a:ext>
            </a:extLst>
          </p:cNvPr>
          <p:cNvSpPr txBox="1"/>
          <p:nvPr/>
        </p:nvSpPr>
        <p:spPr>
          <a:xfrm>
            <a:off x="2057400" y="591435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Khâu đính (hay chôn) gốc búi trĩ vào cơ thắt trong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34324C0-E6C3-4C58-80AA-E0F89729E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43000"/>
            <a:ext cx="787050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8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F7DC8EF-B84A-43C1-8BC6-18FABA6139E5}"/>
              </a:ext>
            </a:extLst>
          </p:cNvPr>
          <p:cNvSpPr txBox="1"/>
          <p:nvPr/>
        </p:nvSpPr>
        <p:spPr>
          <a:xfrm>
            <a:off x="2052320" y="579120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Cắt cơ thắt trong tại vị trí đã cắt búi trĩ để tránh hẹp hậu môn hc khi có nứt hậu môn đi kèm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4F5B61D-C681-46E0-A674-CC3E36E3A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40" y="304800"/>
            <a:ext cx="4907155" cy="53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1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F7DC8EF-B84A-43C1-8BC6-18FABA6139E5}"/>
              </a:ext>
            </a:extLst>
          </p:cNvPr>
          <p:cNvSpPr txBox="1"/>
          <p:nvPr/>
        </p:nvSpPr>
        <p:spPr>
          <a:xfrm>
            <a:off x="2052320" y="57912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Lấy các búi trĩ còn lại dưới niêm mạc ở các cầu da niêm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C95EE4-B4AB-49CA-9E17-610926D9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04656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8" descr="h5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5651" y="241300"/>
            <a:ext cx="4168890" cy="6616700"/>
          </a:xfrm>
          <a:noFill/>
        </p:spPr>
      </p:pic>
    </p:spTree>
    <p:extLst>
      <p:ext uri="{BB962C8B-B14F-4D97-AF65-F5344CB8AC3E}">
        <p14:creationId xmlns:p14="http://schemas.microsoft.com/office/powerpoint/2010/main" val="2463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4" descr="hinh 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1003300"/>
            <a:ext cx="7209072" cy="5005388"/>
          </a:xfrm>
          <a:noFill/>
        </p:spPr>
      </p:pic>
    </p:spTree>
    <p:extLst>
      <p:ext uri="{BB962C8B-B14F-4D97-AF65-F5344CB8AC3E}">
        <p14:creationId xmlns:p14="http://schemas.microsoft.com/office/powerpoint/2010/main" val="8556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F7DC8EF-B84A-43C1-8BC6-18FABA6139E5}"/>
              </a:ext>
            </a:extLst>
          </p:cNvPr>
          <p:cNvSpPr txBox="1"/>
          <p:nvPr/>
        </p:nvSpPr>
        <p:spPr>
          <a:xfrm>
            <a:off x="2057400" y="57912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Cột gốc búi trĩ quá to =&gt; dễ chảy máu gốc búi trĩ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FFB0576-5533-47CF-9A05-FD238FC8E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50" y="762000"/>
            <a:ext cx="655789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4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F7DC8EF-B84A-43C1-8BC6-18FABA6139E5}"/>
              </a:ext>
            </a:extLst>
          </p:cNvPr>
          <p:cNvSpPr txBox="1"/>
          <p:nvPr/>
        </p:nvSpPr>
        <p:spPr>
          <a:xfrm>
            <a:off x="2286000" y="59436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“Nghệ thuật” tinh toán để chừa lại cầu da niêm cho đều, đẹp và đủ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B6ABD83-7732-4E75-A418-8AEEA611E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85228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6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F7DC8EF-B84A-43C1-8BC6-18FABA6139E5}"/>
              </a:ext>
            </a:extLst>
          </p:cNvPr>
          <p:cNvSpPr txBox="1"/>
          <p:nvPr/>
        </p:nvSpPr>
        <p:spPr>
          <a:xfrm>
            <a:off x="2286000" y="59436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Không cắt cột quá cao gốc búi trĩ =&gt; gây hẹp trực tràng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3604BD-CB16-4C71-9FE7-D4134DB5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0480"/>
            <a:ext cx="6503318" cy="59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3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914400"/>
            <a:ext cx="6934200" cy="83820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algn="ctr"/>
            <a:r>
              <a:rPr lang="en-US" sz="3600"/>
              <a:t>BỆNH TRĨ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611563"/>
          </a:xfrm>
        </p:spPr>
        <p:txBody>
          <a:bodyPr>
            <a:normAutofit fontScale="92500" lnSpcReduction="20000"/>
          </a:bodyPr>
          <a:lstStyle/>
          <a:p>
            <a:r>
              <a:rPr lang="vi-VN">
                <a:solidFill>
                  <a:srgbClr val="7030A0"/>
                </a:solidFill>
              </a:rPr>
              <a:t>Mọi nơi</a:t>
            </a:r>
          </a:p>
          <a:p>
            <a:r>
              <a:rPr lang="en-US">
                <a:solidFill>
                  <a:srgbClr val="7030A0"/>
                </a:solidFill>
              </a:rPr>
              <a:t>Rất nhiều</a:t>
            </a:r>
          </a:p>
          <a:p>
            <a:pPr lvl="1"/>
            <a:r>
              <a:rPr lang="en-US"/>
              <a:t>Thập nhân cửu trĩ</a:t>
            </a:r>
          </a:p>
          <a:p>
            <a:pPr lvl="1"/>
            <a:r>
              <a:rPr lang="vi-VN"/>
              <a:t>Goligher: 	50% người trên 50 tuổi</a:t>
            </a:r>
            <a:endParaRPr lang="en-US"/>
          </a:p>
          <a:p>
            <a:pPr marL="393192" lvl="1" indent="0">
              <a:buNone/>
            </a:pPr>
            <a:r>
              <a:rPr lang="en-US"/>
              <a:t>		4,4% dân số ng</a:t>
            </a:r>
            <a:r>
              <a:rPr lang="vi-VN"/>
              <a:t>ười</a:t>
            </a:r>
            <a:r>
              <a:rPr lang="en-US"/>
              <a:t> lớn ở Mỹ (# 10 triệu ng</a:t>
            </a:r>
            <a:r>
              <a:rPr lang="vi-VN"/>
              <a:t>ười</a:t>
            </a:r>
            <a:r>
              <a:rPr lang="en-US"/>
              <a:t>)</a:t>
            </a:r>
          </a:p>
          <a:p>
            <a:pPr lvl="1"/>
            <a:r>
              <a:rPr lang="vi-VN"/>
              <a:t>VN      Chưa có công trình dịch tễ học lớn</a:t>
            </a:r>
            <a:endParaRPr lang="en-US"/>
          </a:p>
          <a:p>
            <a:pPr marL="393192" lvl="1" indent="0">
              <a:buNone/>
            </a:pPr>
            <a:r>
              <a:rPr lang="en-US"/>
              <a:t>	35% ở một nhà máy 3013 công nhân</a:t>
            </a:r>
          </a:p>
          <a:p>
            <a:pPr marL="393192" lvl="1" indent="0">
              <a:buNone/>
            </a:pPr>
            <a:r>
              <a:rPr lang="vi-VN"/>
              <a:t>	BV ĐHYD </a:t>
            </a:r>
            <a:r>
              <a:rPr lang="en-US"/>
              <a:t>24</a:t>
            </a:r>
            <a:r>
              <a:rPr lang="vi-VN"/>
              <a:t>00/năm</a:t>
            </a:r>
          </a:p>
          <a:p>
            <a:r>
              <a:rPr lang="en-US">
                <a:solidFill>
                  <a:srgbClr val="7030A0"/>
                </a:solidFill>
              </a:rPr>
              <a:t>Nam và Nữ</a:t>
            </a:r>
          </a:p>
          <a:p>
            <a:r>
              <a:rPr lang="vi-VN">
                <a:solidFill>
                  <a:srgbClr val="7030A0"/>
                </a:solidFill>
              </a:rPr>
              <a:t>Bệnh của người lớn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4600" y="175260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DỊCH TỂ HỌC</a:t>
            </a:r>
          </a:p>
        </p:txBody>
      </p:sp>
    </p:spTree>
    <p:extLst>
      <p:ext uri="{BB962C8B-B14F-4D97-AF65-F5344CB8AC3E}">
        <p14:creationId xmlns:p14="http://schemas.microsoft.com/office/powerpoint/2010/main" val="350733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990600"/>
            <a:ext cx="6857707" cy="682625"/>
          </a:xfrm>
        </p:spPr>
        <p:txBody>
          <a:bodyPr lIns="91440" tIns="45720" rIns="91440" bIns="45720">
            <a:normAutofit fontScale="90000"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sz="4000"/>
              <a:t>Phẫu thuật khác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66355" y="1633538"/>
            <a:ext cx="7377645" cy="4754562"/>
          </a:xfrm>
          <a:noFill/>
        </p:spPr>
        <p:txBody>
          <a:bodyPr>
            <a:normAutofit fontScale="92500"/>
          </a:bodyPr>
          <a:lstStyle/>
          <a:p>
            <a:pPr eaLnBrk="1" hangingPunct="1">
              <a:lnSpc>
                <a:spcPct val="140000"/>
              </a:lnSpc>
            </a:pPr>
            <a:r>
              <a:rPr lang="en-US" altLang="en-US" sz="2600">
                <a:solidFill>
                  <a:schemeClr val="folHlink"/>
                </a:solidFill>
                <a:latin typeface="VNI-Times" pitchFamily="2" charset="0"/>
              </a:rPr>
              <a:t>Phaãu thuaät Ferguson (Myõ – 1959)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600">
                <a:latin typeface="VNI-Times" pitchFamily="2" charset="0"/>
              </a:rPr>
              <a:t>	Raïch nieâm maïc, laáy caùc buùi tró ôû döôùi nieâm maïc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600">
                <a:latin typeface="VNI-Times" pitchFamily="2" charset="0"/>
              </a:rPr>
              <a:t>	Meùp veát raïch ñöôïc khaâu kín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600">
                <a:latin typeface="VNI-Times" pitchFamily="2" charset="0"/>
              </a:rPr>
              <a:t>	Caàm maùu toát hôn do ñöôïc khaâu laïi   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en-US" sz="2600">
                <a:solidFill>
                  <a:schemeClr val="folHlink"/>
                </a:solidFill>
                <a:latin typeface="VNI-Times" pitchFamily="2" charset="0"/>
              </a:rPr>
              <a:t>Phaãu thuaät Parks (Anh – 1965)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600">
                <a:latin typeface="VNI-Times" pitchFamily="2" charset="0"/>
              </a:rPr>
              <a:t>	Raïch nieâm maïc, laáy caùc buùi tró ôû döôùi nieâm maïc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600">
                <a:latin typeface="VNI-Times" pitchFamily="2" charset="0"/>
              </a:rPr>
              <a:t>	Veát moå ñeå hôû. Caàm maùu phaûi caån thaän hôn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600">
                <a:latin typeface="VNI-Times" pitchFamily="2" charset="0"/>
              </a:rPr>
              <a:t>	Traùnh maùu tuï döôùi ñöôøng khaâu</a:t>
            </a:r>
          </a:p>
        </p:txBody>
      </p:sp>
    </p:spTree>
    <p:extLst>
      <p:ext uri="{BB962C8B-B14F-4D97-AF65-F5344CB8AC3E}">
        <p14:creationId xmlns:p14="http://schemas.microsoft.com/office/powerpoint/2010/main" val="17242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 idx="4294967295"/>
          </p:nvPr>
        </p:nvSpPr>
        <p:spPr>
          <a:xfrm rot="10800000" flipV="1">
            <a:off x="914694" y="1"/>
            <a:ext cx="8229307" cy="811213"/>
          </a:xfrm>
        </p:spPr>
        <p:txBody>
          <a:bodyPr lIns="91440" tIns="45720" rIns="91440" bIns="45720">
            <a:normAutofit/>
          </a:bodyPr>
          <a:lstStyle/>
          <a:p>
            <a:pPr algn="l" eaLnBrk="1" hangingPunct="1">
              <a:defRPr/>
            </a:pPr>
            <a:r>
              <a:rPr lang="en-US" sz="4000">
                <a:solidFill>
                  <a:schemeClr val="folHlink"/>
                </a:solidFill>
                <a:latin typeface="VNI-Times" pitchFamily="2" charset="0"/>
              </a:rPr>
              <a:t>             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-20320" y="1387135"/>
            <a:ext cx="9126410" cy="4525962"/>
          </a:xfrm>
        </p:spPr>
        <p:txBody>
          <a:bodyPr/>
          <a:lstStyle/>
          <a:p>
            <a:pPr marL="682625" lvl="2" indent="1588" eaLnBrk="1" hangingPunct="1">
              <a:lnSpc>
                <a:spcPct val="120000"/>
              </a:lnSpc>
            </a:pPr>
            <a:r>
              <a:rPr lang="en-US" altLang="en-US" sz="2500">
                <a:latin typeface="VNI-Times" pitchFamily="2" charset="0"/>
              </a:rPr>
              <a:t>ÔÛ moãi buùi tró raïch 2 ñöôøng, laø 2 caïnh hình thoi</a:t>
            </a:r>
          </a:p>
          <a:p>
            <a:pPr marL="682625" lvl="2" indent="1588" eaLnBrk="1" hangingPunct="1">
              <a:lnSpc>
                <a:spcPct val="120000"/>
              </a:lnSpc>
            </a:pPr>
            <a:r>
              <a:rPr lang="en-US" altLang="en-US" sz="2500">
                <a:latin typeface="VNI-Times" pitchFamily="2" charset="0"/>
              </a:rPr>
              <a:t>Baét ñaàu töø phía ngoaøi cô thaét tôùi treân ñöôøng löôïc ôû phía trong</a:t>
            </a:r>
          </a:p>
          <a:p>
            <a:pPr marL="682625" lvl="2" indent="1588" eaLnBrk="1" hangingPunct="1">
              <a:lnSpc>
                <a:spcPct val="120000"/>
              </a:lnSpc>
            </a:pPr>
            <a:r>
              <a:rPr lang="en-US" altLang="en-US" sz="2500">
                <a:latin typeface="VNI-Times" pitchFamily="2" charset="0"/>
              </a:rPr>
              <a:t>Laáy boû maûnh da-nieâm, maët döôùi laø caùc buùi tónh maïch</a:t>
            </a:r>
          </a:p>
          <a:p>
            <a:pPr marL="682625" lvl="2" indent="1588" eaLnBrk="1" hangingPunct="1">
              <a:lnSpc>
                <a:spcPct val="120000"/>
              </a:lnSpc>
            </a:pPr>
            <a:r>
              <a:rPr lang="en-US" altLang="en-US" sz="2500">
                <a:latin typeface="VNI-Times" pitchFamily="2" charset="0"/>
              </a:rPr>
              <a:t>Laáy theâm caùc buùi tónh maïch naèm ôû maët döôùi caùc caàu da-nieâm </a:t>
            </a:r>
          </a:p>
          <a:p>
            <a:pPr marL="465138" lvl="1" indent="-7938" eaLnBrk="1" hangingPunct="1">
              <a:lnSpc>
                <a:spcPct val="190000"/>
              </a:lnSpc>
            </a:pPr>
            <a:r>
              <a:rPr lang="en-US" altLang="en-US" sz="2900">
                <a:solidFill>
                  <a:srgbClr val="FF6600"/>
                </a:solidFill>
                <a:latin typeface="VNI-Times" pitchFamily="2" charset="0"/>
              </a:rPr>
              <a:t>Öu ñieåm</a:t>
            </a:r>
          </a:p>
          <a:p>
            <a:pPr marL="682625" lvl="2" indent="1588" eaLnBrk="1" hangingPunct="1"/>
            <a:r>
              <a:rPr lang="en-US" altLang="en-US" sz="2500">
                <a:latin typeface="VNI-Times" pitchFamily="2" charset="0"/>
              </a:rPr>
              <a:t>laáy vöøa ñuû phaàn da vaø nieâm maïc thöøa</a:t>
            </a:r>
          </a:p>
          <a:p>
            <a:pPr marL="682625" lvl="2" indent="1588" eaLnBrk="1" hangingPunct="1"/>
            <a:r>
              <a:rPr lang="en-US" altLang="en-US" sz="2500">
                <a:latin typeface="VNI-Times" pitchFamily="2" charset="0"/>
              </a:rPr>
              <a:t>Thaáy roõ cô thaét, traùnh laøm thöông toån</a:t>
            </a:r>
          </a:p>
          <a:p>
            <a:pPr marL="682625" lvl="2" indent="1588" eaLnBrk="1" hangingPunct="1"/>
            <a:r>
              <a:rPr lang="en-US" altLang="en-US" sz="2500">
                <a:latin typeface="VNI-Times" pitchFamily="2" charset="0"/>
              </a:rPr>
              <a:t>Veát moå choùng laønh hôn vì dieän tích hôû laø hình thoi,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 rot="10800000" flipV="1">
            <a:off x="1600200" y="96047"/>
            <a:ext cx="5791200" cy="762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1200"/>
              </a:spcBef>
              <a:spcAft>
                <a:spcPts val="300"/>
              </a:spcAft>
              <a:defRPr/>
            </a:pPr>
            <a:r>
              <a:rPr lang="en-US" sz="3200">
                <a:solidFill>
                  <a:srgbClr val="0070C0"/>
                </a:solidFill>
              </a:rPr>
              <a:t>Phẫu thuật bệnh viện Việt Đức</a:t>
            </a:r>
            <a:endParaRPr lang="en-US" sz="3200" kern="0" dirty="0">
              <a:solidFill>
                <a:srgbClr val="0070C0"/>
              </a:solidFill>
              <a:latin typeface="VNI-Times" pitchFamily="2" charset="0"/>
              <a:ea typeface="+mj-ea"/>
              <a:cs typeface="+mj-cs"/>
            </a:endParaRPr>
          </a:p>
        </p:txBody>
      </p:sp>
      <p:sp>
        <p:nvSpPr>
          <p:cNvPr id="3" name="Action Button: Go Forward or Next 2">
            <a:hlinkClick r:id="rId3" action="ppaction://hlinkfile" highlightClick="1"/>
            <a:extLst>
              <a:ext uri="{FF2B5EF4-FFF2-40B4-BE49-F238E27FC236}">
                <a16:creationId xmlns:a16="http://schemas.microsoft.com/office/drawing/2014/main" xmlns="" id="{7538A56A-A688-49DD-AE88-BC9D3BF4664D}"/>
              </a:ext>
            </a:extLst>
          </p:cNvPr>
          <p:cNvSpPr/>
          <p:nvPr/>
        </p:nvSpPr>
        <p:spPr>
          <a:xfrm>
            <a:off x="3352800" y="6096000"/>
            <a:ext cx="457200" cy="34618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4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48" y="433389"/>
            <a:ext cx="3888911" cy="291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184" y="415926"/>
            <a:ext cx="3909434" cy="293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81" y="3573464"/>
            <a:ext cx="3888912" cy="291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377" y="3581400"/>
            <a:ext cx="3894775" cy="292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12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26" y="447675"/>
            <a:ext cx="3919695" cy="294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023" y="484188"/>
            <a:ext cx="3827346" cy="287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28" y="3656014"/>
            <a:ext cx="3862526" cy="289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408" y="3640139"/>
            <a:ext cx="3880117" cy="290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914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99068" y="292100"/>
            <a:ext cx="7283831" cy="1143000"/>
          </a:xfrm>
        </p:spPr>
        <p:txBody>
          <a:bodyPr/>
          <a:lstStyle/>
          <a:p>
            <a:pPr eaLnBrk="1" hangingPunct="1"/>
            <a:r>
              <a:rPr lang="en-US" altLang="en-US">
                <a:effectLst/>
                <a:latin typeface="VNI-Times" pitchFamily="2" charset="0"/>
              </a:rPr>
              <a:t>PHAÃU THUAÄT CAÉT TRÓ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1199069" y="1636713"/>
            <a:ext cx="7002387" cy="4710112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altLang="en-US" sz="2800">
                <a:solidFill>
                  <a:srgbClr val="0070C0"/>
                </a:solidFill>
                <a:latin typeface="VNI-Avo" pitchFamily="2" charset="0"/>
              </a:rPr>
              <a:t>Phöông tieän duøng caét tró:</a:t>
            </a:r>
          </a:p>
          <a:p>
            <a:pPr eaLnBrk="1" hangingPunct="1">
              <a:lnSpc>
                <a:spcPct val="130000"/>
              </a:lnSpc>
              <a:buClr>
                <a:srgbClr val="FFFF00"/>
              </a:buClr>
              <a:buSzTx/>
              <a:buFont typeface="Wingdings" pitchFamily="2" charset="2"/>
              <a:buChar char="v"/>
            </a:pPr>
            <a:r>
              <a:rPr lang="en-US" altLang="en-US" sz="2800">
                <a:solidFill>
                  <a:srgbClr val="0070C0"/>
                </a:solidFill>
                <a:latin typeface="VNI-Avo" pitchFamily="2" charset="0"/>
              </a:rPr>
              <a:t>Dao, keùo thöôøng</a:t>
            </a:r>
          </a:p>
          <a:p>
            <a:pPr eaLnBrk="1" hangingPunct="1">
              <a:lnSpc>
                <a:spcPct val="130000"/>
              </a:lnSpc>
              <a:buClr>
                <a:srgbClr val="FFFF00"/>
              </a:buClr>
              <a:buSzTx/>
              <a:buFont typeface="Wingdings" pitchFamily="2" charset="2"/>
              <a:buChar char="v"/>
            </a:pPr>
            <a:r>
              <a:rPr lang="en-US" altLang="en-US" sz="2800">
                <a:solidFill>
                  <a:srgbClr val="0070C0"/>
                </a:solidFill>
                <a:latin typeface="VNI-Avo" pitchFamily="2" charset="0"/>
              </a:rPr>
              <a:t>Caét ñoát ñieän</a:t>
            </a:r>
          </a:p>
          <a:p>
            <a:pPr eaLnBrk="1" hangingPunct="1">
              <a:lnSpc>
                <a:spcPct val="130000"/>
              </a:lnSpc>
              <a:buClr>
                <a:srgbClr val="FFFF00"/>
              </a:buClr>
              <a:buSzTx/>
              <a:buFont typeface="Wingdings" pitchFamily="2" charset="2"/>
              <a:buChar char="v"/>
            </a:pPr>
            <a:r>
              <a:rPr lang="en-US" altLang="en-US" sz="2800">
                <a:solidFill>
                  <a:srgbClr val="0070C0"/>
                </a:solidFill>
                <a:latin typeface="VNI-Avo" pitchFamily="2" charset="0"/>
              </a:rPr>
              <a:t>Caét ñoát baèng Laser</a:t>
            </a:r>
          </a:p>
          <a:p>
            <a:pPr eaLnBrk="1" hangingPunct="1">
              <a:lnSpc>
                <a:spcPct val="130000"/>
              </a:lnSpc>
              <a:buClr>
                <a:srgbClr val="FFFF00"/>
              </a:buClr>
              <a:buSzTx/>
              <a:buFont typeface="Wingdings" pitchFamily="2" charset="2"/>
              <a:buChar char="v"/>
            </a:pPr>
            <a:r>
              <a:rPr lang="en-US" altLang="en-US" sz="2800">
                <a:solidFill>
                  <a:srgbClr val="0070C0"/>
                </a:solidFill>
                <a:latin typeface="VNI-Avo" pitchFamily="2" charset="0"/>
              </a:rPr>
              <a:t>Caét ñoát baèng soùng cao taàng (HCPT)</a:t>
            </a:r>
          </a:p>
          <a:p>
            <a:pPr eaLnBrk="1" hangingPunct="1">
              <a:lnSpc>
                <a:spcPct val="130000"/>
              </a:lnSpc>
              <a:buClr>
                <a:srgbClr val="FFFF00"/>
              </a:buClr>
              <a:buSzTx/>
              <a:buFont typeface="Wingdings" pitchFamily="2" charset="2"/>
              <a:buChar char="v"/>
            </a:pPr>
            <a:r>
              <a:rPr lang="en-US" altLang="en-US" sz="2800">
                <a:solidFill>
                  <a:srgbClr val="0070C0"/>
                </a:solidFill>
                <a:latin typeface="VNI-Avo" pitchFamily="2" charset="0"/>
              </a:rPr>
              <a:t>Caét ñoát baèng soùng sieâu aâm (Harmonic Scalpel)</a:t>
            </a:r>
          </a:p>
          <a:p>
            <a:pPr eaLnBrk="1" hangingPunct="1"/>
            <a:endParaRPr lang="en-US" altLang="en-US" sz="2800">
              <a:solidFill>
                <a:srgbClr val="0070C0"/>
              </a:solidFill>
              <a:latin typeface="VNI-Av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91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760" y="838200"/>
            <a:ext cx="6858000" cy="6858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600"/>
              <a:t>BỆNH TRĨ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763963"/>
          </a:xfrm>
        </p:spPr>
        <p:txBody>
          <a:bodyPr>
            <a:normAutofit/>
          </a:bodyPr>
          <a:lstStyle/>
          <a:p>
            <a:r>
              <a:rPr lang="en-US" sz="2800"/>
              <a:t>Ăn cay sẽ bị trĩ</a:t>
            </a:r>
          </a:p>
          <a:p>
            <a:r>
              <a:rPr lang="en-US" sz="2800"/>
              <a:t>Rặn nhiều hay táo bón kéo dài sẽ bị trĩ</a:t>
            </a:r>
          </a:p>
          <a:p>
            <a:r>
              <a:rPr lang="en-US" sz="2800"/>
              <a:t>Phụ nữ có thai dễ bị trĩ</a:t>
            </a:r>
          </a:p>
          <a:p>
            <a:r>
              <a:rPr lang="en-US" sz="2800"/>
              <a:t>Tăng áp lực tĩnh mạch cửa trong xơ gan gây bệnh trĩ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99360" y="168399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Myths and Truth</a:t>
            </a:r>
          </a:p>
        </p:txBody>
      </p:sp>
    </p:spTree>
    <p:extLst>
      <p:ext uri="{BB962C8B-B14F-4D97-AF65-F5344CB8AC3E}">
        <p14:creationId xmlns:p14="http://schemas.microsoft.com/office/powerpoint/2010/main" val="174719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"/>
            <a:ext cx="6858000" cy="6858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600"/>
              <a:t>BỆNH TRĨ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" y="1513820"/>
            <a:ext cx="8663940" cy="5267980"/>
          </a:xfrm>
        </p:spPr>
        <p:txBody>
          <a:bodyPr>
            <a:normAutofit fontScale="92500" lnSpcReduction="10000"/>
          </a:bodyPr>
          <a:lstStyle/>
          <a:p>
            <a:r>
              <a:rPr lang="en-US" sz="2800"/>
              <a:t>Ăn cay sẽ bị trĩ</a:t>
            </a:r>
          </a:p>
          <a:p>
            <a:pPr lvl="1"/>
            <a:r>
              <a:rPr lang="en-US"/>
              <a:t>Chế độ ăn ít chất xơ mới là thủ phạm chính gây bệnh trĩ </a:t>
            </a:r>
          </a:p>
          <a:p>
            <a:r>
              <a:rPr lang="en-US" sz="2800"/>
              <a:t>Rặn nhiều hay táo bón kéo dài sẽ bị trĩ</a:t>
            </a:r>
          </a:p>
          <a:p>
            <a:pPr lvl="1"/>
            <a:r>
              <a:rPr lang="en-US"/>
              <a:t>Nhiều ng</a:t>
            </a:r>
            <a:r>
              <a:rPr lang="vi-VN"/>
              <a:t>ười</a:t>
            </a:r>
            <a:r>
              <a:rPr lang="en-US"/>
              <a:t> bị hội chứng ruột kích thích tiêu chảy cũng bị trĩ</a:t>
            </a:r>
          </a:p>
          <a:p>
            <a:pPr lvl="1"/>
            <a:r>
              <a:rPr lang="en-US"/>
              <a:t>Táo bón kèm tăng trương lực hậu môn lúc nghỉ mới là yếu tố có liên quan </a:t>
            </a:r>
          </a:p>
          <a:p>
            <a:r>
              <a:rPr lang="en-US" sz="2800"/>
              <a:t>Phụ nữ có thai dễ bị trĩ</a:t>
            </a:r>
          </a:p>
          <a:p>
            <a:pPr lvl="1"/>
            <a:r>
              <a:rPr lang="en-US"/>
              <a:t>Do cản trở sự hồi lưu tĩnh mạch</a:t>
            </a:r>
          </a:p>
          <a:p>
            <a:pPr lvl="1"/>
            <a:r>
              <a:rPr lang="en-US"/>
              <a:t>Do hormone trong thai kỳ làm nhão các sợi collagen</a:t>
            </a:r>
          </a:p>
          <a:p>
            <a:r>
              <a:rPr lang="en-US" sz="2800"/>
              <a:t>Tăng áp lực tĩnh mạch cửa trong xơ gan gây bệnh trĩ </a:t>
            </a:r>
          </a:p>
          <a:p>
            <a:pPr lvl="1"/>
            <a:r>
              <a:rPr lang="en-US"/>
              <a:t>Tần suất bị bệnh trĩ không cao hơn so với ng</a:t>
            </a:r>
            <a:r>
              <a:rPr lang="vi-VN"/>
              <a:t>ười</a:t>
            </a:r>
            <a:r>
              <a:rPr lang="en-US"/>
              <a:t> không bị xơ gan</a:t>
            </a:r>
          </a:p>
          <a:p>
            <a:pPr lvl="1"/>
            <a:r>
              <a:rPr lang="en-US"/>
              <a:t>Tăng áp lực tĩnh mạch cửa thực tế gây varices tĩnh mạch trĩ giữa hơn là gây trĩ nội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99360" y="99060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Myths and Truth</a:t>
            </a:r>
          </a:p>
        </p:txBody>
      </p:sp>
    </p:spTree>
    <p:extLst>
      <p:ext uri="{BB962C8B-B14F-4D97-AF65-F5344CB8AC3E}">
        <p14:creationId xmlns:p14="http://schemas.microsoft.com/office/powerpoint/2010/main" val="413027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967710"/>
            <a:ext cx="6934200" cy="60960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600"/>
              <a:t>BỆNH TRĨ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209800"/>
            <a:ext cx="7772400" cy="36877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/>
              <a:t>Hiểu đúng về đệm hậu môn </a:t>
            </a:r>
          </a:p>
          <a:p>
            <a:pPr>
              <a:lnSpc>
                <a:spcPct val="150000"/>
              </a:lnSpc>
            </a:pPr>
            <a:r>
              <a:rPr lang="en-US"/>
              <a:t>Nắm </a:t>
            </a:r>
            <a:r>
              <a:rPr lang="vi-VN"/>
              <a:t>đượ</a:t>
            </a:r>
            <a:r>
              <a:rPr lang="en-US"/>
              <a:t>c các yếu tố nguy cơ </a:t>
            </a:r>
          </a:p>
          <a:p>
            <a:pPr>
              <a:lnSpc>
                <a:spcPct val="150000"/>
              </a:lnSpc>
            </a:pPr>
            <a:r>
              <a:rPr lang="en-US"/>
              <a:t>Cần có một cách phân loại phù hợp về bệnh sinh, triệu chứng lâm sàng và triệu chứng cơ năng để chọn lựa p</a:t>
            </a:r>
            <a:r>
              <a:rPr lang="vi-VN"/>
              <a:t>hương phá</a:t>
            </a:r>
            <a:r>
              <a:rPr lang="en-US"/>
              <a:t>p </a:t>
            </a:r>
            <a:r>
              <a:rPr lang="vi-VN"/>
              <a:t>điều trị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349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39730" y="1524000"/>
            <a:ext cx="4038600" cy="1362075"/>
          </a:xfrm>
          <a:effectLst>
            <a:reflection blurRad="6350" stA="50000" endA="300" endPos="55500" dist="50800" dir="5400000" sy="-100000" algn="bl" rotWithShape="0"/>
          </a:effectLst>
        </p:spPr>
        <p:txBody>
          <a:bodyPr/>
          <a:lstStyle/>
          <a:p>
            <a:pPr algn="ctr"/>
            <a:r>
              <a:rPr lang="en-US" sz="4400"/>
              <a:t>XIN CÁM ƠN </a:t>
            </a:r>
          </a:p>
        </p:txBody>
      </p:sp>
      <p:pic>
        <p:nvPicPr>
          <p:cNvPr id="6146" name="Picture 2" descr="C:\Users\hp\Pictures\THANK YO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276600"/>
            <a:ext cx="434596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44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060" y="914400"/>
            <a:ext cx="6690360" cy="6096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600"/>
              <a:t>BỆNH TRĨ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438400"/>
            <a:ext cx="8519160" cy="297180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vi-VN"/>
              <a:t>Trước kia, người ta </a:t>
            </a:r>
            <a:r>
              <a:rPr lang="en-US"/>
              <a:t>xem trĩ là bệnh của hệ tĩnh mạch vùng hậu môn</a:t>
            </a:r>
          </a:p>
          <a:p>
            <a:pPr algn="just">
              <a:lnSpc>
                <a:spcPct val="150000"/>
              </a:lnSpc>
            </a:pPr>
            <a:r>
              <a:rPr lang="vi-VN"/>
              <a:t>Quan niệm hiện nay: Đám rối tĩnh mạch trĩ là trạng thái sinh lý bình thường, tạo nên lớp đệm ở ống hậu môn giúp kiểm soát sự tự chủ trong đại tiện</a:t>
            </a:r>
            <a:r>
              <a:rPr lang="en-US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5080" y="174236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 BỆNH HỌC</a:t>
            </a:r>
          </a:p>
        </p:txBody>
      </p:sp>
    </p:spTree>
    <p:extLst>
      <p:ext uri="{BB962C8B-B14F-4D97-AF65-F5344CB8AC3E}">
        <p14:creationId xmlns:p14="http://schemas.microsoft.com/office/powerpoint/2010/main" val="230027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04800"/>
            <a:ext cx="6690360" cy="6096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600"/>
              <a:t>BỆNH TRĨ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5080" y="106680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 BỆNH HỌC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76" y="1590020"/>
            <a:ext cx="7853807" cy="5191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43600" y="2057400"/>
            <a:ext cx="2286000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FF00"/>
                </a:solidFill>
              </a:rPr>
              <a:t>Sa trượt ống trong  # đệm hậu môn </a:t>
            </a:r>
          </a:p>
        </p:txBody>
      </p:sp>
    </p:spTree>
    <p:extLst>
      <p:ext uri="{BB962C8B-B14F-4D97-AF65-F5344CB8AC3E}">
        <p14:creationId xmlns:p14="http://schemas.microsoft.com/office/powerpoint/2010/main" val="333675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04800"/>
            <a:ext cx="6690360" cy="6096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600"/>
              <a:t>BỆNH TRĨ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5080" y="106680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 BỆNH HỌC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828800"/>
            <a:ext cx="671945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800" y="2971800"/>
            <a:ext cx="236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Cơ Treitz bao gồm</a:t>
            </a:r>
            <a:r>
              <a:rPr lang="en-US"/>
              <a:t>:</a:t>
            </a:r>
            <a:br>
              <a:rPr lang="en-US"/>
            </a:br>
            <a:r>
              <a:rPr lang="en-US"/>
              <a:t>1. dây chằng treo niêm mạc trực tràng </a:t>
            </a:r>
          </a:p>
          <a:p>
            <a:r>
              <a:rPr lang="en-US"/>
              <a:t>2. Cơ dưới niêm hậu môn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10400" y="5334000"/>
            <a:ext cx="1905000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FF00"/>
                </a:solidFill>
              </a:rPr>
              <a:t>Thoái hóa các mô liên kết và sợi collagen</a:t>
            </a:r>
          </a:p>
        </p:txBody>
      </p:sp>
    </p:spTree>
    <p:extLst>
      <p:ext uri="{BB962C8B-B14F-4D97-AF65-F5344CB8AC3E}">
        <p14:creationId xmlns:p14="http://schemas.microsoft.com/office/powerpoint/2010/main" val="299256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76200"/>
            <a:ext cx="6690360" cy="6096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600"/>
              <a:t>BỆNH TRĨ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763000" cy="4648200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vi-VN"/>
              <a:t>Đám rối tĩnh mạch trĩ nội được giữ tại chỗ bởi các d</a:t>
            </a:r>
            <a:r>
              <a:rPr lang="en-US"/>
              <a:t>ã</a:t>
            </a:r>
            <a:r>
              <a:rPr lang="vi-VN"/>
              <a:t>i sợi cơ đàn hồi trên đường lược.</a:t>
            </a:r>
            <a:r>
              <a:rPr lang="en-US"/>
              <a:t> </a:t>
            </a:r>
            <a:r>
              <a:rPr lang="vi-VN"/>
              <a:t>Hiện tượng </a:t>
            </a:r>
            <a:r>
              <a:rPr lang="vi-V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thoái hóa keo </a:t>
            </a: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của </a:t>
            </a:r>
            <a:r>
              <a:rPr lang="vi-V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ã</a:t>
            </a:r>
            <a:r>
              <a:rPr lang="vi-V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sợi cơ đàn hồi </a:t>
            </a:r>
            <a:r>
              <a:rPr lang="vi-VN"/>
              <a:t>ở người lớn tuổi dẫn đến tình trạng sa đám rối trĩ này</a:t>
            </a:r>
            <a:r>
              <a:rPr lang="en-US"/>
              <a:t>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 trượt niêm mạc trực tràng </a:t>
            </a:r>
            <a:r>
              <a:rPr lang="en-US"/>
              <a:t>hay mô trĩ xuống bên dưới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Thông nối động-tĩnh mạch </a:t>
            </a:r>
            <a:r>
              <a:rPr lang="en-US"/>
              <a:t>và mở các shunt tiền mao mạch làm gia tăng kích thước đám rối trĩ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/>
              <a:t>Gia tăng kích thước bất thường của tĩnh mạch trĩ nội trong đám rối tĩnh mạch trĩ do </a:t>
            </a: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cản trở sự hồi lưu</a:t>
            </a:r>
            <a:r>
              <a:rPr lang="en-US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0" y="91440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 BỆNH HỌC</a:t>
            </a:r>
          </a:p>
        </p:txBody>
      </p:sp>
    </p:spTree>
    <p:extLst>
      <p:ext uri="{BB962C8B-B14F-4D97-AF65-F5344CB8AC3E}">
        <p14:creationId xmlns:p14="http://schemas.microsoft.com/office/powerpoint/2010/main" val="88365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B080152-A081-4B58-BDD8-3CAA00CE6404}"/>
              </a:ext>
            </a:extLst>
          </p:cNvPr>
          <p:cNvSpPr/>
          <p:nvPr/>
        </p:nvSpPr>
        <p:spPr>
          <a:xfrm>
            <a:off x="66878" y="1901191"/>
            <a:ext cx="89326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422041" fontAlgn="base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S"/>
            </a:pPr>
            <a:r>
              <a:rPr lang="en-US" altLang="en-US" sz="2400" b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vi-VN" altLang="en-US" sz="2400" b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altLang="en-US" sz="2400" b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b="1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chế</a:t>
            </a:r>
            <a:r>
              <a:rPr lang="en-US" altLang="en-US" sz="2400" b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b="1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altLang="en-US" sz="2400" b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b="1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altLang="en-US" sz="2400" b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b="1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altLang="en-US" sz="2400" b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b="1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bệnh</a:t>
            </a:r>
            <a:r>
              <a:rPr lang="en-US" altLang="en-US" sz="2400" b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b="1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trĩ</a:t>
            </a:r>
            <a:r>
              <a:rPr lang="en-US" altLang="en-US" sz="2400" b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fr-FR" altLang="en-US" sz="2400" b="1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64941" lvl="1" indent="-342900" defTabSz="422041" fontAlgn="base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S"/>
            </a:pPr>
            <a:r>
              <a:rPr lang="fr-FR" altLang="en-US" sz="2400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Giãn </a:t>
            </a:r>
            <a:r>
              <a:rPr lang="fr-FR" altLang="en-US" sz="2400" err="1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tĩnh</a:t>
            </a:r>
            <a:r>
              <a:rPr lang="fr-FR" altLang="en-US" sz="2400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altLang="en-US" sz="2400" err="1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r>
              <a:rPr lang="fr-FR" altLang="en-US" sz="2400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altLang="en-US" sz="2400" err="1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búi</a:t>
            </a:r>
            <a:r>
              <a:rPr lang="fr-FR" altLang="en-US" sz="2400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trĩ</a:t>
            </a:r>
          </a:p>
          <a:p>
            <a:pPr marL="764941" lvl="1" indent="-342900" defTabSz="422041" fontAlgn="base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S"/>
            </a:pPr>
            <a:r>
              <a:rPr lang="fr-FR" altLang="en-US" sz="2400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Lỏng </a:t>
            </a:r>
            <a:r>
              <a:rPr lang="fr-FR" altLang="en-US" sz="2400" err="1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lẻo</a:t>
            </a:r>
            <a:r>
              <a:rPr lang="fr-FR" altLang="en-US" sz="2400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altLang="en-US" sz="2400" err="1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</a:t>
            </a:r>
            <a:r>
              <a:rPr lang="fr-FR" altLang="en-US" sz="2400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altLang="en-US" sz="2400" err="1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nâng</a:t>
            </a:r>
            <a:r>
              <a:rPr lang="fr-FR" altLang="en-US" sz="2400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</a:t>
            </a:r>
            <a:r>
              <a:rPr lang="en-US" altLang="en-US" sz="2400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ỡ </a:t>
            </a:r>
            <a:r>
              <a:rPr lang="en-US" altLang="en-US" sz="2400" err="1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trực</a:t>
            </a:r>
            <a:r>
              <a:rPr lang="en-US" altLang="en-US" sz="2400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err="1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tràng</a:t>
            </a:r>
            <a:r>
              <a:rPr lang="en-US" altLang="en-US" sz="2400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err="1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hậu</a:t>
            </a:r>
            <a:r>
              <a:rPr lang="en-US" altLang="en-US" sz="2400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err="1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môn</a:t>
            </a:r>
            <a:r>
              <a:rPr lang="en-US" altLang="en-US" sz="2400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altLang="en-US" sz="2400" err="1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vài</a:t>
            </a:r>
            <a:r>
              <a:rPr lang="en-US" altLang="en-US" sz="2400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err="1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trò</a:t>
            </a:r>
            <a:r>
              <a:rPr lang="en-US" altLang="en-US" sz="2400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err="1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altLang="en-US" sz="2400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err="1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</a:t>
            </a:r>
            <a:r>
              <a:rPr lang="en-US" altLang="en-US" sz="2400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err="1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liên</a:t>
            </a:r>
            <a:r>
              <a:rPr lang="en-US" altLang="en-US" sz="2400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err="1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altLang="en-US" sz="2400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err="1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altLang="en-US" sz="2400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err="1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sợi</a:t>
            </a:r>
            <a:r>
              <a:rPr lang="en-US" altLang="en-US" sz="2400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collagen)</a:t>
            </a:r>
          </a:p>
          <a:p>
            <a:pPr marL="764941" lvl="1" indent="-342900" defTabSz="422041" fontAlgn="base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S"/>
            </a:pPr>
            <a:r>
              <a:rPr lang="en-US" altLang="en-US" sz="2400">
                <a:solidFill>
                  <a:srgbClr val="00A9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Viêm đau, ngứa, rát </a:t>
            </a:r>
          </a:p>
          <a:p>
            <a:pPr marL="422041" lvl="1" defTabSz="422041" fontAlgn="base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endParaRPr lang="fr-FR" altLang="en-US" sz="2400" b="1">
              <a:solidFill>
                <a:srgbClr val="00A9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2041" lvl="1" defTabSz="422041" fontAlgn="base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endParaRPr lang="fr-FR" altLang="en-US" sz="2400" b="1">
              <a:solidFill>
                <a:srgbClr val="00A9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0DF84EF-38E1-4289-A5C5-7A9A98FC9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8" t="1596" r="1815" b="4112"/>
          <a:stretch/>
        </p:blipFill>
        <p:spPr>
          <a:xfrm>
            <a:off x="2438400" y="4504979"/>
            <a:ext cx="4860953" cy="17222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3AC85EA4-44C0-4716-A6AC-EDEF1510A7BE}"/>
              </a:ext>
            </a:extLst>
          </p:cNvPr>
          <p:cNvSpPr txBox="1">
            <a:spLocks/>
          </p:cNvSpPr>
          <p:nvPr/>
        </p:nvSpPr>
        <p:spPr>
          <a:xfrm>
            <a:off x="1981200" y="590822"/>
            <a:ext cx="6172200" cy="800100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spcBef>
                <a:spcPct val="0"/>
              </a:spcBef>
              <a:buNone/>
              <a:defRPr sz="3450" kern="1200">
                <a:solidFill>
                  <a:schemeClr val="bg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altLang="en-US" sz="32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Trĩ – bệnh đa yếu tố</a:t>
            </a:r>
            <a:endParaRPr lang="en-US" sz="3200" b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4CE1CFB-B66D-4F79-B183-B03C8EE3696D}"/>
              </a:ext>
            </a:extLst>
          </p:cNvPr>
          <p:cNvSpPr/>
          <p:nvPr/>
        </p:nvSpPr>
        <p:spPr>
          <a:xfrm>
            <a:off x="669444" y="1231404"/>
            <a:ext cx="52151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err="1">
                <a:solidFill>
                  <a:srgbClr val="009242"/>
                </a:solidFill>
                <a:latin typeface="Tahoma" panose="020B0604030504040204" pitchFamily="34" charset="0"/>
              </a:rPr>
              <a:t>Bệnh</a:t>
            </a:r>
            <a:r>
              <a:rPr lang="en-US" sz="3000" b="1">
                <a:solidFill>
                  <a:srgbClr val="009242"/>
                </a:solidFill>
                <a:latin typeface="Tahoma" panose="020B0604030504040204" pitchFamily="34" charset="0"/>
              </a:rPr>
              <a:t> </a:t>
            </a:r>
            <a:r>
              <a:rPr lang="en-US" sz="3000" b="1" err="1">
                <a:solidFill>
                  <a:srgbClr val="009242"/>
                </a:solidFill>
                <a:latin typeface="Tahoma" panose="020B0604030504040204" pitchFamily="34" charset="0"/>
              </a:rPr>
              <a:t>Trĩ</a:t>
            </a:r>
            <a:endParaRPr lang="en-US" sz="3000" b="1">
              <a:solidFill>
                <a:srgbClr val="00924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58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HẪU THUẬT ĐIỀU TRỊ RÒ NANG XOANG LÔNG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PHẪU THUẬT ĐIỀU TRỊ RÒ NANG XOANG LÔNG</Template>
  <TotalTime>260</TotalTime>
  <Words>1468</Words>
  <Application>Microsoft Office PowerPoint</Application>
  <PresentationFormat>On-screen Show (4:3)</PresentationFormat>
  <Paragraphs>260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Albertus Extra Bold</vt:lpstr>
      <vt:lpstr>Arial</vt:lpstr>
      <vt:lpstr>Arial Narrow</vt:lpstr>
      <vt:lpstr>Calibri</vt:lpstr>
      <vt:lpstr>Monotype Sorts</vt:lpstr>
      <vt:lpstr>Tahoma</vt:lpstr>
      <vt:lpstr>Times New Roman</vt:lpstr>
      <vt:lpstr>VNI-Avo</vt:lpstr>
      <vt:lpstr>VNI-Helve</vt:lpstr>
      <vt:lpstr>VNI-Times</vt:lpstr>
      <vt:lpstr>Wingdings</vt:lpstr>
      <vt:lpstr>Wingdings 2</vt:lpstr>
      <vt:lpstr>PHẪU THUẬT ĐIỀU TRỊ RÒ NANG XOANG LÔNG</vt:lpstr>
      <vt:lpstr>CÁC PHƯƠNG PHÁP PHẪU THUẬT TRĨ KHÔNG DÙNG MÁY BẤM </vt:lpstr>
      <vt:lpstr>DÀN BÀI</vt:lpstr>
      <vt:lpstr>BỆNH TRĨ</vt:lpstr>
      <vt:lpstr>BỆNH TRĨ</vt:lpstr>
      <vt:lpstr>BỆNH TRĨ</vt:lpstr>
      <vt:lpstr>BỆNH TRĨ</vt:lpstr>
      <vt:lpstr>BỆNH TRĨ</vt:lpstr>
      <vt:lpstr>BỆNH TRĨ</vt:lpstr>
      <vt:lpstr>PowerPoint Presentation</vt:lpstr>
      <vt:lpstr>YẾU TỐ THUẬN LỢI</vt:lpstr>
      <vt:lpstr>BỆNH TRĨ</vt:lpstr>
      <vt:lpstr>NGUYÊN TẮC ĐIỀU TRỊ</vt:lpstr>
      <vt:lpstr>Tiêu chuẩn chọn lựa </vt:lpstr>
      <vt:lpstr>PowerPoint Presentation</vt:lpstr>
      <vt:lpstr>PowerPoint Presentation</vt:lpstr>
      <vt:lpstr>PowerPoint Presentation</vt:lpstr>
      <vt:lpstr>PowerPoint Presentation</vt:lpstr>
      <vt:lpstr>Phaãu thuaät nhoùm A</vt:lpstr>
      <vt:lpstr>Phẫu thuật WHITEHEAD – 1882</vt:lpstr>
      <vt:lpstr>Di chứng sau mổ pt whitehead</vt:lpstr>
      <vt:lpstr>PowerPoint Presentation</vt:lpstr>
      <vt:lpstr>Phẫu thuật MILLIGAN-MORGAN – 1937 BV Saint Mark - London</vt:lpstr>
      <vt:lpstr>  TƯ THẾ BỆNH NHÂN</vt:lpstr>
      <vt:lpstr>PHƯƠNG PHÁP VÔ CẢM</vt:lpstr>
      <vt:lpstr>CHUẨN BỊ DỤNG CỤ</vt:lpstr>
      <vt:lpstr>CHUẨN BỊ DỤNG CỤ</vt:lpstr>
      <vt:lpstr>CHUẨN BỊ DỤNG CỤ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Phẫu thuật khác</vt:lpstr>
      <vt:lpstr>             </vt:lpstr>
      <vt:lpstr>PowerPoint Presentation</vt:lpstr>
      <vt:lpstr>PowerPoint Presentation</vt:lpstr>
      <vt:lpstr>PHAÃU THUAÄT CAÉT TRÓ</vt:lpstr>
      <vt:lpstr>BỆNH TRĨ</vt:lpstr>
      <vt:lpstr>BỆNH TRĨ</vt:lpstr>
      <vt:lpstr>BỆNH TRĨ</vt:lpstr>
      <vt:lpstr>XIN CÁM ƠN 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PHẪU THUẬT ĐIỀU TRỊ RÒ NANG XOANG LÔNG</dc:title>
  <dc:creator>Quoc Chuong</dc:creator>
  <cp:lastModifiedBy>NGOAI 12</cp:lastModifiedBy>
  <cp:revision>49</cp:revision>
  <cp:lastPrinted>2022-09-07T03:31:43Z</cp:lastPrinted>
  <dcterms:created xsi:type="dcterms:W3CDTF">2017-03-20T03:38:46Z</dcterms:created>
  <dcterms:modified xsi:type="dcterms:W3CDTF">2022-09-07T03:32:08Z</dcterms:modified>
</cp:coreProperties>
</file>